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sldIdLst>
    <p:sldId id="256" r:id="rId6"/>
    <p:sldId id="2145706691" r:id="rId7"/>
    <p:sldId id="867" r:id="rId8"/>
    <p:sldId id="2145706699" r:id="rId9"/>
    <p:sldId id="2145706694" r:id="rId10"/>
    <p:sldId id="2145706695" r:id="rId11"/>
    <p:sldId id="2145706698" r:id="rId1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1F42F-332A-99DA-9D5E-8A55F35899C2}" v="8" dt="2025-09-16T05:52:49.374"/>
    <p1510:client id="{40A204D7-0D37-4C21-B5E9-DD35A4FA3D4D}" v="1" dt="2025-09-17T10:06:22.009"/>
    <p1510:client id="{51947628-FDFF-454A-D6F5-1F7F0B889797}" v="6" dt="2025-09-16T07:06:03.792"/>
    <p1510:client id="{72B04869-2780-7373-7F93-FF94732074FE}" v="107" dt="2025-09-17T09:11:02.205"/>
    <p1510:client id="{7B06503C-ACB7-0E7C-50AE-DB6ABE40231C}" v="12" dt="2025-09-16T14:08:56.295"/>
    <p1510:client id="{9A6EA97A-B701-956D-5BD1-6474CF54BBBA}" v="20" dt="2025-09-16T10:41:35.896"/>
    <p1510:client id="{A39C5387-C3F6-5774-8165-F7CEE1DA6D46}" v="12" dt="2025-09-17T09:35:39.719"/>
    <p1510:client id="{D79623C9-DFCF-4FAE-A5A6-E9BD58C46710}" v="2" dt="2025-09-16T05:24:05.418"/>
    <p1510:client id="{EFD62AAC-4BF0-4CAD-3AF5-B5CA8DBFA0DF}" v="473" dt="2025-09-16T10:31:24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9178-3FC6-434F-B564-E2578168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2A53E-2128-5949-AA29-D71C2FD8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7064E99-A076-1847-821C-81E64CA13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35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1B2131B-B706-1A4D-A1A9-E8DD0FA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2" y="3302288"/>
            <a:ext cx="9242296" cy="1519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DAC14-4248-8745-80E2-A7D8C7B56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1B2131B-B706-1A4D-A1A9-E8DD0FA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2" y="3302288"/>
            <a:ext cx="9242296" cy="1519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DAC14-4248-8745-80E2-A7D8C7B56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9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7C12-4B09-6948-97FA-FB199BA7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F43C-B3AE-5E47-AC28-FE82D748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2C2D-B106-E84F-A66E-B6D4D2175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22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7C12-4B09-6948-97FA-FB199BA7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F43C-B3AE-5E47-AC28-FE82D748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D2C2D-B106-E84F-A66E-B6D4D2175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95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37D4-79D3-2E4E-A53C-24395A20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E7B8-A76F-4B4E-B66A-160BDDD1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83CD906-0E54-6B43-AD3A-BB9D5B854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9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6BFE-43AF-6641-8189-229C5A505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44CC-5695-6B40-94FD-34D354BC7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BA559B-C3BE-BB43-9273-F41539EF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E18C5B-31A3-3944-85D9-687D86DA6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20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6DCA-23EF-ED45-8F6D-629416D4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AC587-C11C-5242-9582-828A6BFD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25FC2-CF21-E04D-948C-C723832F3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D22D7-87CE-7340-A4C0-DF90E63B1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8BDD7-BDEC-3B40-85E3-F39DF9654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C6E2EBE-5348-4F45-8A64-282B3A33C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94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3B61-D7BF-284B-8557-10E90141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6099738-71D7-C14C-AAF8-CFF3D7FC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37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C7B837D-2E8C-8D47-A3EE-93CE87629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25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6830-D255-4343-81BE-D9E460EC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16D8-E190-BB42-8321-69B4C745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708A2-9B9E-834E-8BC2-D9527619A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5884BC-B5DF-BF4F-9A0A-022B3CD70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1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BAE8-F77E-5C47-BF0C-82E5966C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B1256-087F-9243-BF97-27686CD4B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93D44-6E79-104B-B1E2-DEDD76A8A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B6D20A3-AF35-9F46-AEF9-9DDD30EFB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66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A3B3C-211F-0540-8542-DEB9AADD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62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AE467-6425-694A-A08C-234D2676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E74B6E7-3ADE-9C4C-9F8B-877100783A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737" y="197370"/>
            <a:ext cx="966811" cy="7680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BFFC-CA47-9F44-B764-DFB17953E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C2DAE-F64C-EA40-835F-3DC2E7DD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15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B0B6C05-B9C6-7043-AF22-46C129536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611A3E-3DD3-D249-9354-7C0219BF4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214" y="1030142"/>
            <a:ext cx="3305571" cy="2045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AC36E-DFF1-2941-BD7E-58048348B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8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SH REGULAR ROMAN" pitchFamily="2" charset="77"/>
              </a:defRPr>
            </a:lvl1pPr>
          </a:lstStyle>
          <a:p>
            <a:fld id="{954E8188-653C-DD4D-99BB-6A9BE1F2B28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0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MULISH REGULAR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 REGULAR ROMA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C60B-6A4C-4F47-9285-BA138575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2" y="2926937"/>
            <a:ext cx="9242296" cy="678411"/>
          </a:xfrm>
        </p:spPr>
        <p:txBody>
          <a:bodyPr>
            <a:normAutofit fontScale="90000"/>
          </a:bodyPr>
          <a:lstStyle/>
          <a:p>
            <a:r>
              <a:rPr lang="fi-FI" sz="4800" b="1">
                <a:latin typeface="Calibri"/>
                <a:ea typeface="Calibri"/>
                <a:cs typeface="Calibri"/>
              </a:rPr>
              <a:t>Kuntastrategia </a:t>
            </a:r>
            <a:r>
              <a:rPr lang="fi-FI" b="1">
                <a:latin typeface="Calibri"/>
                <a:ea typeface="Calibri"/>
                <a:cs typeface="Calibri"/>
              </a:rPr>
              <a:t>2026-2030</a:t>
            </a:r>
            <a:br>
              <a:rPr lang="fi-FI" sz="4800" b="1">
                <a:latin typeface="Calibri"/>
              </a:rPr>
            </a:br>
            <a:br>
              <a:rPr lang="fi-FI" sz="4800" b="1">
                <a:latin typeface="Calibri"/>
              </a:rPr>
            </a:br>
            <a:br>
              <a:rPr lang="fi-FI" sz="2200" b="1">
                <a:latin typeface="Calibri"/>
              </a:rPr>
            </a:br>
            <a:br>
              <a:rPr lang="fi-FI" sz="2200" b="1">
                <a:latin typeface="Calibri"/>
              </a:rPr>
            </a:br>
            <a:br>
              <a:rPr lang="fi-FI" sz="2200" b="1">
                <a:latin typeface="Calibri"/>
              </a:rPr>
            </a:br>
            <a:br>
              <a:rPr lang="fi-FI" sz="2200" b="1">
                <a:latin typeface="Calibri"/>
              </a:rPr>
            </a:br>
            <a:endParaRPr lang="fi-FI" sz="2200" b="1">
              <a:latin typeface="Calibri"/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27982-1146-4949-8AD0-4159F6A3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E8188-653C-DD4D-99BB-6A9BE1F2B28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SH REGULAR ROMAN" pitchFamily="2" charset="77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SH REGULAR ROMAN" pitchFamily="2" charset="77"/>
              <a:ea typeface="+mn-ea"/>
              <a:cs typeface="Arial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17F3623-27FD-4FE0-5891-9D8365BD308C}"/>
              </a:ext>
            </a:extLst>
          </p:cNvPr>
          <p:cNvSpPr txBox="1"/>
          <p:nvPr/>
        </p:nvSpPr>
        <p:spPr>
          <a:xfrm>
            <a:off x="3213463" y="3716960"/>
            <a:ext cx="45850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>
                <a:solidFill>
                  <a:srgbClr val="000000"/>
                </a:solidFill>
                <a:latin typeface="Arial"/>
                <a:cs typeface="Arial"/>
              </a:rPr>
              <a:t>LUONNOS 18.9.2025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6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3072-5451-17F3-534E-1783D1313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704020-74B0-75FC-2B75-D5954DC2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88" y="780724"/>
            <a:ext cx="10515600" cy="1610573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fi-FI" sz="5400" b="1">
                <a:latin typeface="Calibri"/>
                <a:ea typeface="Calibri"/>
                <a:cs typeface="Calibri"/>
              </a:rPr>
              <a:t>Nykyinen strategia 2021-2025</a:t>
            </a:r>
            <a:endParaRPr lang="fi-FI" sz="54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4D48D-2B9E-47E7-98AC-2A54BCE2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392" y="1482247"/>
            <a:ext cx="5512410" cy="53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7353AE-1946-47AE-9703-10184C68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22233"/>
            <a:ext cx="10536419" cy="3419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Font typeface="Calibri"/>
              <a:buChar char="-"/>
            </a:pPr>
            <a:r>
              <a:rPr lang="fi-FI" sz="2800" b="1">
                <a:latin typeface="Calibri"/>
                <a:ea typeface="Calibri"/>
                <a:cs typeface="Calibri"/>
              </a:rPr>
              <a:t>Toiminta-ajatus ja arvot pidetään samoina</a:t>
            </a:r>
            <a:endParaRPr lang="fi-FI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0"/>
            <a:endParaRPr lang="fi-FI" sz="3200" b="1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457200" lvl="1" indent="0"/>
            <a:r>
              <a:rPr lang="fi-FI" sz="3200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VISIO:</a:t>
            </a:r>
            <a:endParaRPr lang="fi-FI" sz="2800" b="1">
              <a:solidFill>
                <a:schemeClr val="bg2">
                  <a:lumMod val="25000"/>
                </a:schemeClr>
              </a:solidFill>
              <a:latin typeface="Arial"/>
              <a:ea typeface="Calibri"/>
              <a:cs typeface="Calibri"/>
            </a:endParaRPr>
          </a:p>
          <a:p>
            <a:pPr marL="457200" lvl="1" indent="0"/>
            <a:r>
              <a:rPr lang="fi-FI" sz="2800" b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Arial"/>
              </a:rPr>
              <a:t> - Kasvava ja kehittyvä, parhaan arjen Mäntsälä</a:t>
            </a:r>
          </a:p>
          <a:p>
            <a:pPr marL="457200" lvl="1" indent="0"/>
            <a:endParaRPr lang="fi-FI" sz="2800" b="1" u="sng">
              <a:solidFill>
                <a:srgbClr val="000000"/>
              </a:solidFill>
              <a:cs typeface="Arial"/>
            </a:endParaRPr>
          </a:p>
          <a:p>
            <a:pPr marL="457200" lvl="1" indent="0"/>
            <a:endParaRPr lang="fi-FI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/>
            <a:endParaRPr lang="fi-FI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i-FI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A75A18-BE9A-4412-9336-BB7098BD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E8188-653C-DD4D-99BB-6A9BE1F2B28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5D"/>
                </a:solidFill>
                <a:effectLst/>
                <a:uLnTx/>
                <a:uFillTx/>
                <a:latin typeface="MULISH REGULAR ROMAN" pitchFamily="2" charset="77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415D"/>
              </a:solidFill>
              <a:effectLst/>
              <a:uLnTx/>
              <a:uFillTx/>
              <a:latin typeface="MULISH REGULAR ROMAN" pitchFamily="2" charset="77"/>
              <a:ea typeface="+mn-ea"/>
              <a:cs typeface="Arial" charset="0"/>
            </a:endParaRP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61644C58-A05C-4E80-9186-D9C46960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714"/>
            <a:ext cx="9354792" cy="870670"/>
          </a:xfrm>
        </p:spPr>
        <p:txBody>
          <a:bodyPr>
            <a:noAutofit/>
          </a:bodyPr>
          <a:lstStyle/>
          <a:p>
            <a:br>
              <a:rPr lang="fi-FI" sz="2800">
                <a:solidFill>
                  <a:schemeClr val="bg2">
                    <a:lumMod val="25000"/>
                  </a:schemeClr>
                </a:solidFill>
                <a:latin typeface="Calibri"/>
              </a:rPr>
            </a:br>
            <a:br>
              <a:rPr lang="fi-FI" sz="3200">
                <a:solidFill>
                  <a:schemeClr val="bg2">
                    <a:lumMod val="25000"/>
                  </a:schemeClr>
                </a:solidFill>
                <a:latin typeface="Calibri"/>
              </a:rPr>
            </a:br>
            <a:r>
              <a:rPr lang="fi-FI" sz="32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MÄNTSÄLÄ Strategia 2030</a:t>
            </a:r>
            <a:endParaRPr lang="fi-FI" sz="3200">
              <a:solidFill>
                <a:schemeClr val="bg2">
                  <a:lumMod val="25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73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15B116-A14B-C50E-E049-7E7724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41" y="2674153"/>
            <a:ext cx="9242296" cy="151909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Kunnan </a:t>
            </a:r>
            <a:r>
              <a:rPr lang="en-US" sz="4000" b="1" err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strategian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err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kärkitavoitteet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 ja </a:t>
            </a:r>
            <a:r>
              <a:rPr lang="en-US" sz="4000" b="1" err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esitys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err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valtuustotason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err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</a:rPr>
              <a:t>tavoitteiksi</a:t>
            </a:r>
            <a:endParaRPr lang="en-US" b="1" err="1">
              <a:solidFill>
                <a:schemeClr val="bg2">
                  <a:lumMod val="25000"/>
                </a:schemeClr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7F121-E54A-82BF-AFEC-58B1D6E86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E8188-653C-DD4D-99BB-6A9BE1F2B284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A766-3CA0-9A92-8A39-2F1FEF5258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2">
                  <a:lumMod val="25000"/>
                </a:schemeClr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927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1D3E-6DDF-945B-E912-277191E46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8A109-91BB-14D4-979D-E3F42F40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603"/>
            <a:ext cx="10515600" cy="944563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Kärkitavoite 1:  Vahvistamme sujuvaa arkea</a:t>
            </a:r>
            <a:endParaRPr lang="en-US" sz="2800" b="1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EE33D8-7BCA-9D72-0D10-30C4C4A1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514"/>
            <a:ext cx="10515600" cy="4668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fi-FI" sz="2400" b="1" i="1">
                <a:latin typeface="Calibri"/>
                <a:ea typeface="Calibri"/>
                <a:cs typeface="Arial"/>
              </a:rPr>
              <a:t>Kunnanvaltuuston tavoitteet </a:t>
            </a:r>
            <a:endParaRPr lang="fi-FI" sz="2400" b="1" i="1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Kehitetään digitaalisia palveluita ja lähipalveluita, jotka tukevat arjen sujuvuutta ja saavutettavuutta.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Vahvistetaan lähiliikuntaa, ennaltaehkäiseviä perhepalveluita ja kiusaamisen ehkäisyä.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Kunnan henkilöstön osaamista ja hyvinvointia kasvatetaan tavoitteellisesti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Luodaan edellytykset asumiselle taajamassa ja kylissä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Varmistetaan joukkoliikenteen vähimmäispalvelutaso ja arkiliikkumisen edellytykset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4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36B5-23D6-7CB7-75DB-1A7D4476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69822-5807-0997-49B2-619F0947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603"/>
            <a:ext cx="10515600" cy="944563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Arial"/>
              </a:rPr>
              <a:t>Kärkitavoite 2: Panostamme kestävään kasvuun ja elinvoimaan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3B97B-BC31-7396-D977-6BF89D15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66"/>
            <a:ext cx="10515600" cy="4668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fi-FI" sz="2400" b="1" i="1">
                <a:latin typeface="Calibri"/>
                <a:ea typeface="Calibri"/>
                <a:cs typeface="Arial"/>
              </a:rPr>
              <a:t>Kunnanvaltuuston tavoitteet</a:t>
            </a:r>
            <a:endParaRPr lang="fi-FI" sz="2400" b="1" i="1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Varmistamme kilpailukykyisen ja kysyntää vastaavan tonttivarannon sekä energia- ja kunnallistekniikan kehittämisen.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Kuntakonsernin viiden vuoden investointiohjelma tukee kasvua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Palvelurakennepäätös vastaa tulevaisuuden taloudellisia voimavaroja sekä kysynnän muutoksia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Kuntakonsernin kehittämis- ja markkinointiresurssit kohdennetaan yhteisesti ja pitkäjänteisesti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Aktiivinen työantajatuki sekä vaikuttavat työllisyystoimet  vahvistavat kunnan taloudellista pohjaa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2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B93DC-144D-584D-E76B-011DC2A9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A3759-75E1-A305-EF9C-9EC6FAB5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603"/>
            <a:ext cx="10515600" cy="944563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Arial"/>
              </a:rPr>
              <a:t>Kärkitavoite 3: Rakennamme osallistavaa kuntayhteisöä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773BD4-EE68-1DE6-91FD-84682B18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66"/>
            <a:ext cx="10515600" cy="4668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fi-FI" sz="2400" b="1" i="1">
                <a:latin typeface="Calibri"/>
                <a:ea typeface="Calibri"/>
                <a:cs typeface="Arial"/>
              </a:rPr>
              <a:t>Kunnanvaltuuston tavoitteet</a:t>
            </a:r>
            <a:endParaRPr lang="fi-FI" sz="2400" i="1">
              <a:latin typeface="Calibri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Hyvinvoinnin- ja terveydenedistäminen toteutetaan yhteistyössä järjestöjen ja muiden kumppanien kanssa </a:t>
            </a: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Viedään käytäntöön yhteisen turvallisuussuunnitelman toimenpiteet vahvistaen kuntalaisten arkiturvallisuutta ja kuntakonsernin kyvykkyyttä.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Sisällytetään Unicef-lapsimallin periaatteet kunnan toimintoihin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i-FI" sz="2400">
                <a:latin typeface="Calibri"/>
                <a:ea typeface="Calibri"/>
                <a:cs typeface="Arial"/>
              </a:rPr>
              <a:t>Kunnan tapahtuma- ja kulttuuritarjontaa ylläpidetään ja  suunnataan kaikille kuntalaisille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i-FI" sz="2400">
              <a:latin typeface="Calibri"/>
              <a:ea typeface="Calibri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</a:pPr>
            <a:endParaRPr lang="fi-FI" sz="2400" b="1">
              <a:latin typeface="Calibri"/>
              <a:ea typeface="Calibri"/>
              <a:cs typeface="Arial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</a:pPr>
            <a:endParaRPr lang="fi-FI" sz="2400">
              <a:latin typeface="Calibri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3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000000"/>
      </a:dk1>
      <a:lt1>
        <a:srgbClr val="FFFFFF"/>
      </a:lt1>
      <a:dk2>
        <a:srgbClr val="00415D"/>
      </a:dk2>
      <a:lt2>
        <a:srgbClr val="E8F5FB"/>
      </a:lt2>
      <a:accent1>
        <a:srgbClr val="E4660C"/>
      </a:accent1>
      <a:accent2>
        <a:srgbClr val="006178"/>
      </a:accent2>
      <a:accent3>
        <a:srgbClr val="F2B955"/>
      </a:accent3>
      <a:accent4>
        <a:srgbClr val="599F6B"/>
      </a:accent4>
      <a:accent5>
        <a:srgbClr val="197869"/>
      </a:accent5>
      <a:accent6>
        <a:srgbClr val="FFE190"/>
      </a:accent6>
      <a:hlink>
        <a:srgbClr val="384E99"/>
      </a:hlink>
      <a:folHlink>
        <a:srgbClr val="5383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76de5d-5ccc-4f6d-a452-2e2ba7e2ef93" xsi:nil="true"/>
    <lcf76f155ced4ddcb4097134ff3c332f xmlns="ec839053-88b1-47f7-8a9b-cfc430de43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B6CD04C229A241B67D60B160BA59D2" ma:contentTypeVersion="9" ma:contentTypeDescription="Luo uusi asiakirja." ma:contentTypeScope="" ma:versionID="76401a77e3f7988e6d1e54c635458b61">
  <xsd:schema xmlns:xsd="http://www.w3.org/2001/XMLSchema" xmlns:xs="http://www.w3.org/2001/XMLSchema" xmlns:p="http://schemas.microsoft.com/office/2006/metadata/properties" xmlns:ns2="d222bc51-22c4-468e-a8c4-264ccb2f9fc1" xmlns:ns3="1bb52872-5341-4b3b-a1fe-7541dd0a2fd8" xmlns:ns4="ec839053-88b1-47f7-8a9b-cfc430de430f" xmlns:ns5="8776de5d-5ccc-4f6d-a452-2e2ba7e2ef93" targetNamespace="http://schemas.microsoft.com/office/2006/metadata/properties" ma:root="true" ma:fieldsID="f466689b892eade4c99c54c77a2f915a" ns2:_="" ns3:_="" ns4:_="" ns5:_="">
    <xsd:import namespace="d222bc51-22c4-468e-a8c4-264ccb2f9fc1"/>
    <xsd:import namespace="1bb52872-5341-4b3b-a1fe-7541dd0a2fd8"/>
    <xsd:import namespace="ec839053-88b1-47f7-8a9b-cfc430de430f"/>
    <xsd:import namespace="8776de5d-5ccc-4f6d-a452-2e2ba7e2ef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4:MediaServiceObjectDetectorVersions" minOccurs="0"/>
                <xsd:element ref="ns4:lcf76f155ced4ddcb4097134ff3c332f" minOccurs="0"/>
                <xsd:element ref="ns5:TaxCatchAll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2bc51-22c4-468e-a8c4-264ccb2f9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52872-5341-4b3b-a1fe-7541dd0a2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39053-88b1-47f7-8a9b-cfc430de430f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f7c6187-484c-4b4b-8428-1ad2a8da85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6de5d-5ccc-4f6d-a452-2e2ba7e2ef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5c72d12-94ef-443a-9806-674d4ec19255}" ma:internalName="TaxCatchAll" ma:showField="CatchAllData" ma:web="8776de5d-5ccc-4f6d-a452-2e2ba7e2ef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AD586-8AB5-4080-9375-91BE5DEFC7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49F76-CC09-460B-8ACF-3FF1B9D7E5D6}">
  <ds:schemaRefs>
    <ds:schemaRef ds:uri="8776de5d-5ccc-4f6d-a452-2e2ba7e2ef9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222bc51-22c4-468e-a8c4-264ccb2f9fc1"/>
    <ds:schemaRef ds:uri="http://schemas.microsoft.com/office/infopath/2007/PartnerControls"/>
    <ds:schemaRef ds:uri="http://purl.org/dc/elements/1.1/"/>
    <ds:schemaRef ds:uri="http://schemas.microsoft.com/office/2006/metadata/properties"/>
    <ds:schemaRef ds:uri="ec839053-88b1-47f7-8a9b-cfc430de430f"/>
    <ds:schemaRef ds:uri="1bb52872-5341-4b3b-a1fe-7541dd0a2fd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900754-06CF-4F4D-A825-D49A9D7E6A47}">
  <ds:schemaRefs>
    <ds:schemaRef ds:uri="1bb52872-5341-4b3b-a1fe-7541dd0a2fd8"/>
    <ds:schemaRef ds:uri="8776de5d-5ccc-4f6d-a452-2e2ba7e2ef93"/>
    <ds:schemaRef ds:uri="d222bc51-22c4-468e-a8c4-264ccb2f9fc1"/>
    <ds:schemaRef ds:uri="ec839053-88b1-47f7-8a9b-cfc430de43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Laajakuva</PresentationFormat>
  <Paragraphs>48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Consolas</vt:lpstr>
      <vt:lpstr>MULISH REGULAR ROMAN</vt:lpstr>
      <vt:lpstr>Office Theme</vt:lpstr>
      <vt:lpstr>1_Office Theme</vt:lpstr>
      <vt:lpstr>Kuntastrategia 2026-2030      </vt:lpstr>
      <vt:lpstr>Nykyinen strategia 2021-2025 </vt:lpstr>
      <vt:lpstr>  MÄNTSÄLÄ Strategia 2030</vt:lpstr>
      <vt:lpstr>Kunnan strategian kärkitavoitteet ja esitys valtuustotason tavoitteiksi </vt:lpstr>
      <vt:lpstr>Kärkitavoite 1:  Vahvistamme sujuvaa arkea</vt:lpstr>
      <vt:lpstr>Kärkitavoite 2: Panostamme kestävään kasvuun ja elinvoimaan</vt:lpstr>
      <vt:lpstr>Kärkitavoite 3: Rakennamme osallistavaa kuntayhteisöä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Strategian tavoitteiden arviointia, ovatko edelleen relevantteja, muutostarpeita…?</dc:title>
  <dc:creator>Laurila Hannu</dc:creator>
  <cp:lastModifiedBy>Siikaluoma Esa</cp:lastModifiedBy>
  <cp:revision>2</cp:revision>
  <cp:lastPrinted>2025-09-01T06:33:34Z</cp:lastPrinted>
  <dcterms:created xsi:type="dcterms:W3CDTF">2023-04-17T11:28:13Z</dcterms:created>
  <dcterms:modified xsi:type="dcterms:W3CDTF">2025-09-17T10:06:22Z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0x01010041B6CD04C229A241B67D60B160BA59D2</vt:lpwstr>
  </property>
  <property fmtid="{D5CDD505-2E9C-101B-9397-08002B2CF9AE}" pid="3" name="MediaServiceImageTags">
    <vt:lpwstr/>
  </property>
</Properties>
</file>