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75" r:id="rId2"/>
    <p:sldId id="290" r:id="rId3"/>
    <p:sldId id="276" r:id="rId4"/>
    <p:sldId id="257" r:id="rId5"/>
    <p:sldId id="258" r:id="rId6"/>
    <p:sldId id="262" r:id="rId7"/>
    <p:sldId id="283" r:id="rId8"/>
    <p:sldId id="277" r:id="rId9"/>
    <p:sldId id="284" r:id="rId10"/>
    <p:sldId id="278" r:id="rId11"/>
    <p:sldId id="285" r:id="rId12"/>
    <p:sldId id="279" r:id="rId13"/>
    <p:sldId id="286" r:id="rId14"/>
    <p:sldId id="280" r:id="rId15"/>
    <p:sldId id="287" r:id="rId16"/>
    <p:sldId id="281" r:id="rId17"/>
    <p:sldId id="288" r:id="rId18"/>
    <p:sldId id="282" r:id="rId19"/>
    <p:sldId id="289" r:id="rId20"/>
  </p:sldIdLst>
  <p:sldSz cx="9144000" cy="6858000" type="screen4x3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Vaalea tyyli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17" autoAdjust="0"/>
    <p:restoredTop sz="94530" autoAdjust="0"/>
  </p:normalViewPr>
  <p:slideViewPr>
    <p:cSldViewPr>
      <p:cViewPr>
        <p:scale>
          <a:sx n="100" d="100"/>
          <a:sy n="100" d="100"/>
        </p:scale>
        <p:origin x="-1869" y="-28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EC00F4-7F6E-469C-B097-0EF3055A32E1}" type="datetimeFigureOut">
              <a:rPr lang="fi-FI" smtClean="0"/>
              <a:t>12.4.2018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EEF9E-A50A-49BC-8424-B7DBFF94094B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3583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EEF9E-A50A-49BC-8424-B7DBFF94094B}" type="slidenum">
              <a:rPr lang="fi-FI" smtClean="0"/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316123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EEF9E-A50A-49BC-8424-B7DBFF94094B}" type="slidenum">
              <a:rPr lang="fi-FI" smtClean="0"/>
              <a:t>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2286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E74A-7581-4EFB-9FE3-4ADA0EFE84C0}" type="datetimeFigureOut">
              <a:rPr lang="fi-FI" smtClean="0"/>
              <a:t>12.4.2018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CC21-9493-41A9-AF85-25264B8EF587}" type="slidenum">
              <a:rPr lang="fi-FI" smtClean="0"/>
              <a:t>‹#›</a:t>
            </a:fld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E74A-7581-4EFB-9FE3-4ADA0EFE84C0}" type="datetimeFigureOut">
              <a:rPr lang="fi-FI" smtClean="0"/>
              <a:t>12.4.2018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CC21-9493-41A9-AF85-25264B8EF587}" type="slidenum">
              <a:rPr lang="fi-FI" smtClean="0"/>
              <a:t>‹#›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E74A-7581-4EFB-9FE3-4ADA0EFE84C0}" type="datetimeFigureOut">
              <a:rPr lang="fi-FI" smtClean="0"/>
              <a:t>12.4.2018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CC21-9493-41A9-AF85-25264B8EF587}" type="slidenum">
              <a:rPr lang="fi-FI" smtClean="0"/>
              <a:t>‹#›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E74A-7581-4EFB-9FE3-4ADA0EFE84C0}" type="datetimeFigureOut">
              <a:rPr lang="fi-FI" smtClean="0"/>
              <a:t>12.4.2018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CC21-9493-41A9-AF85-25264B8EF587}" type="slidenum">
              <a:rPr lang="fi-FI" smtClean="0"/>
              <a:t>‹#›</a:t>
            </a:fld>
            <a:endParaRPr lang="fi-FI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E74A-7581-4EFB-9FE3-4ADA0EFE84C0}" type="datetimeFigureOut">
              <a:rPr lang="fi-FI" smtClean="0"/>
              <a:t>12.4.2018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CC21-9493-41A9-AF85-25264B8EF587}" type="slidenum">
              <a:rPr lang="fi-FI" smtClean="0"/>
              <a:t>‹#›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E74A-7581-4EFB-9FE3-4ADA0EFE84C0}" type="datetimeFigureOut">
              <a:rPr lang="fi-FI" smtClean="0"/>
              <a:t>12.4.2018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CC21-9493-41A9-AF85-25264B8EF587}" type="slidenum">
              <a:rPr lang="fi-FI" smtClean="0"/>
              <a:t>‹#›</a:t>
            </a:fld>
            <a:endParaRPr lang="fi-FI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E74A-7581-4EFB-9FE3-4ADA0EFE84C0}" type="datetimeFigureOut">
              <a:rPr lang="fi-FI" smtClean="0"/>
              <a:t>12.4.2018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CC21-9493-41A9-AF85-25264B8EF587}" type="slidenum">
              <a:rPr lang="fi-FI" smtClean="0"/>
              <a:t>‹#›</a:t>
            </a:fld>
            <a:endParaRPr lang="fi-FI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E74A-7581-4EFB-9FE3-4ADA0EFE84C0}" type="datetimeFigureOut">
              <a:rPr lang="fi-FI" smtClean="0"/>
              <a:t>12.4.2018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CC21-9493-41A9-AF85-25264B8EF587}" type="slidenum">
              <a:rPr lang="fi-FI" smtClean="0"/>
              <a:t>‹#›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E74A-7581-4EFB-9FE3-4ADA0EFE84C0}" type="datetimeFigureOut">
              <a:rPr lang="fi-FI" smtClean="0"/>
              <a:t>12.4.2018</a:t>
            </a:fld>
            <a:endParaRPr lang="fi-F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CC21-9493-41A9-AF85-25264B8EF587}" type="slidenum">
              <a:rPr lang="fi-FI" smtClean="0"/>
              <a:t>‹#›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E74A-7581-4EFB-9FE3-4ADA0EFE84C0}" type="datetimeFigureOut">
              <a:rPr lang="fi-FI" smtClean="0"/>
              <a:t>12.4.2018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CC21-9493-41A9-AF85-25264B8EF587}" type="slidenum">
              <a:rPr lang="fi-FI" smtClean="0"/>
              <a:t>‹#›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dirty="0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AE74A-7581-4EFB-9FE3-4ADA0EFE84C0}" type="datetimeFigureOut">
              <a:rPr lang="fi-FI" smtClean="0"/>
              <a:t>12.4.2018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CC21-9493-41A9-AF85-25264B8EF587}" type="slidenum">
              <a:rPr lang="fi-FI" smtClean="0"/>
              <a:t>‹#›</a:t>
            </a:fld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9E9FF"/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40AE74A-7581-4EFB-9FE3-4ADA0EFE84C0}" type="datetimeFigureOut">
              <a:rPr lang="fi-FI" smtClean="0"/>
              <a:t>12.4.2018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435CC21-9493-41A9-AF85-25264B8EF587}" type="slidenum">
              <a:rPr lang="fi-FI" smtClean="0"/>
              <a:t>‹#›</a:t>
            </a:fld>
            <a:endParaRPr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608" y="2060848"/>
            <a:ext cx="7632848" cy="114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i-FI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Kuntastrategia</a:t>
            </a:r>
            <a:r>
              <a:rPr lang="fi-FI" sz="6000" dirty="0" smtClean="0"/>
              <a:t> </a:t>
            </a:r>
            <a:endParaRPr lang="fi-FI" sz="6000" dirty="0"/>
          </a:p>
        </p:txBody>
      </p:sp>
      <p:sp>
        <p:nvSpPr>
          <p:cNvPr id="4" name="Tekstiruutu 3"/>
          <p:cNvSpPr txBox="1"/>
          <p:nvPr/>
        </p:nvSpPr>
        <p:spPr>
          <a:xfrm>
            <a:off x="1259551" y="3789040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Vuosille 2019 - 2021</a:t>
            </a:r>
            <a:endParaRPr lang="fi-FI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" t="198" r="84255" b="-198"/>
          <a:stretch/>
        </p:blipFill>
        <p:spPr>
          <a:xfrm>
            <a:off x="-36512" y="19767"/>
            <a:ext cx="1296063" cy="681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04040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08912" cy="792088"/>
          </a:xfrm>
        </p:spPr>
        <p:txBody>
          <a:bodyPr/>
          <a:lstStyle/>
          <a:p>
            <a:pPr marL="0" indent="0" algn="l">
              <a:buNone/>
            </a:pPr>
            <a:r>
              <a:rPr lang="fi-FI" sz="2800" dirty="0" smtClean="0"/>
              <a:t>3</a:t>
            </a:r>
            <a:r>
              <a:rPr lang="fi-FI" sz="2800" dirty="0"/>
              <a:t>. </a:t>
            </a:r>
            <a:r>
              <a:rPr lang="fi-FI" sz="2800" dirty="0" smtClean="0"/>
              <a:t>Kunnan tehtävien palvelutavoitteet  </a:t>
            </a:r>
            <a:endParaRPr lang="fi-FI" sz="2800" dirty="0"/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669618"/>
              </p:ext>
            </p:extLst>
          </p:nvPr>
        </p:nvGraphicFramePr>
        <p:xfrm>
          <a:off x="1524000" y="1397000"/>
          <a:ext cx="6720408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408"/>
              </a:tblGrid>
              <a:tr h="449411">
                <a:tc>
                  <a:txBody>
                    <a:bodyPr/>
                    <a:lstStyle/>
                    <a:p>
                      <a:r>
                        <a:rPr lang="fi-FI" sz="2800" dirty="0" smtClean="0">
                          <a:solidFill>
                            <a:schemeClr val="tx1"/>
                          </a:solidFill>
                        </a:rPr>
                        <a:t>Tavoitteet</a:t>
                      </a:r>
                      <a:endParaRPr lang="fi-FI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7569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600" dirty="0" smtClean="0">
                          <a:solidFill>
                            <a:schemeClr val="tx1"/>
                          </a:solidFill>
                        </a:rPr>
                        <a:t>Koulutuspalveluissa edistetään ja tuetaan yksilön ja yhteisön oppimista, kasvua ja hyvinvointia tulevaisuutta</a:t>
                      </a:r>
                      <a:r>
                        <a:rPr lang="fi-FI" sz="1600" baseline="0" dirty="0" smtClean="0">
                          <a:solidFill>
                            <a:schemeClr val="tx1"/>
                          </a:solidFill>
                        </a:rPr>
                        <a:t> varten. Seurataan yhteiskunnan koulutuspolitiikkaa ja toimitaan siinä aktiivisesti.</a:t>
                      </a:r>
                      <a:endParaRPr lang="fi-FI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600" dirty="0" smtClean="0">
                          <a:solidFill>
                            <a:schemeClr val="tx1"/>
                          </a:solidFill>
                        </a:rPr>
                        <a:t>Toimitaan suunnitelmallisesti ja tavoitteellisesti lasten hyvinvoinnin ja oppimisen toteuttamiseksi yhteistyössä huoltajien ja yhteistyökumppaneiden kanssa. </a:t>
                      </a:r>
                      <a:endParaRPr lang="fi-FI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600" dirty="0" smtClean="0">
                          <a:solidFill>
                            <a:schemeClr val="tx1"/>
                          </a:solidFill>
                        </a:rPr>
                        <a:t>Vapaa-aikapalveluissa edistetään kuntalaisten terveyttä ja hyvinvointia asiakaslähtöisesti ja monipuolisesti.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600" dirty="0" smtClean="0">
                          <a:solidFill>
                            <a:schemeClr val="tx1"/>
                          </a:solidFill>
                        </a:rPr>
                        <a:t>Kirjastopalvelut tarjoavat informaatiota </a:t>
                      </a:r>
                      <a:r>
                        <a:rPr lang="fi-FI" sz="1600" baseline="0" dirty="0" smtClean="0">
                          <a:solidFill>
                            <a:schemeClr val="tx1"/>
                          </a:solidFill>
                        </a:rPr>
                        <a:t>ja viihdettä sivistyksen ja hyvinvoinnin edistämiseksi asiakaslähtöisillä palveluilla.</a:t>
                      </a:r>
                      <a:endParaRPr lang="fi-FI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600" dirty="0" smtClean="0">
                          <a:solidFill>
                            <a:schemeClr val="tx1"/>
                          </a:solidFill>
                        </a:rPr>
                        <a:t>Kunnan tekniset palvelut</a:t>
                      </a:r>
                      <a:r>
                        <a:rPr lang="fi-FI" sz="1600" baseline="0" dirty="0" smtClean="0">
                          <a:solidFill>
                            <a:schemeClr val="tx1"/>
                          </a:solidFill>
                        </a:rPr>
                        <a:t> tuotetaan kustannustehokkaasti perustuen ajantasaiseen teknologiaan.</a:t>
                      </a:r>
                      <a:endParaRPr lang="fi-FI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Kunnan elinkeinopolitiikka</a:t>
                      </a:r>
                      <a:r>
                        <a:rPr lang="fi-FI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perustuu hyväksyttyyn elinkeinostrategiaan ja sillä vahvistetaan kunnan elinvoimaisuutta.</a:t>
                      </a:r>
                      <a:r>
                        <a:rPr lang="fi-FI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i-FI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Kunnan talous- ja hallintopalvelut tuotetaan kustannustehokkaasti</a:t>
                      </a:r>
                      <a:r>
                        <a:rPr lang="fi-FI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ja niillä mahdollistetaan kuntaorganisaation tarkoituksenmukainen toiminta.</a:t>
                      </a:r>
                      <a:endParaRPr lang="fi-FI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63405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08912" cy="792088"/>
          </a:xfrm>
        </p:spPr>
        <p:txBody>
          <a:bodyPr/>
          <a:lstStyle/>
          <a:p>
            <a:pPr marL="0" indent="0" algn="l">
              <a:buNone/>
            </a:pPr>
            <a:r>
              <a:rPr lang="fi-FI" sz="2800" dirty="0" smtClean="0"/>
              <a:t>3</a:t>
            </a:r>
            <a:r>
              <a:rPr lang="fi-FI" sz="2800" dirty="0"/>
              <a:t>. </a:t>
            </a:r>
            <a:r>
              <a:rPr lang="fi-FI" sz="2800" dirty="0" smtClean="0"/>
              <a:t>Kunnan tehtävien palvelutavoitteet  </a:t>
            </a:r>
            <a:endParaRPr lang="fi-FI" sz="2800" dirty="0"/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162995"/>
              </p:ext>
            </p:extLst>
          </p:nvPr>
        </p:nvGraphicFramePr>
        <p:xfrm>
          <a:off x="683568" y="1196752"/>
          <a:ext cx="7920880" cy="5378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0"/>
              </a:tblGrid>
              <a:tr h="142344">
                <a:tc>
                  <a:txBody>
                    <a:bodyPr/>
                    <a:lstStyle/>
                    <a:p>
                      <a:r>
                        <a:rPr lang="fi-FI" sz="2800" dirty="0" smtClean="0">
                          <a:solidFill>
                            <a:schemeClr val="tx1"/>
                          </a:solidFill>
                        </a:rPr>
                        <a:t>Toteuttaminen</a:t>
                      </a:r>
                      <a:endParaRPr lang="fi-FI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7569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400" dirty="0" smtClean="0">
                          <a:solidFill>
                            <a:schemeClr val="tx1"/>
                          </a:solidFill>
                        </a:rPr>
                        <a:t>Koulutuspalveluissa toteutetaan opetussuunnitelmaa ja oppilashuoltoa kehittäen yhteistoiminnallista toimintakulttuuria sekä oppimisympäristöjä ja –välineitä tulevaisuutta ajatellen. Hyödynnetään teknologiaa. Toimitaan</a:t>
                      </a:r>
                      <a:r>
                        <a:rPr lang="fi-FI" sz="1400" baseline="0" dirty="0" smtClean="0">
                          <a:solidFill>
                            <a:schemeClr val="tx1"/>
                          </a:solidFill>
                        </a:rPr>
                        <a:t> nykyisessä kouluverkossa.</a:t>
                      </a:r>
                      <a:endParaRPr lang="fi-FI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400" dirty="0" smtClean="0">
                          <a:solidFill>
                            <a:schemeClr val="tx1"/>
                          </a:solidFill>
                        </a:rPr>
                        <a:t>Varhaiskasvatuksessa toimitaan ja kehitetään toimintaa aina lasten hyvinvoinnin ja terveyden edistämisen ja pedagogiikan pohjalta.</a:t>
                      </a:r>
                      <a:r>
                        <a:rPr lang="fi-FI" sz="1400" baseline="0" dirty="0" smtClean="0">
                          <a:solidFill>
                            <a:schemeClr val="tx1"/>
                          </a:solidFill>
                        </a:rPr>
                        <a:t> Varhaiskasvatusverkosto on joustava. Toimitaan yhteistyössä huoltajien, yritysten, oppilaitosten ja muiden palvelualojen kanssa.</a:t>
                      </a:r>
                      <a:endParaRPr lang="fi-FI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400" dirty="0" smtClean="0">
                          <a:solidFill>
                            <a:schemeClr val="tx1"/>
                          </a:solidFill>
                        </a:rPr>
                        <a:t>Vapaa-aikapalveluissa seurataan asiakkaiden</a:t>
                      </a:r>
                      <a:r>
                        <a:rPr lang="fi-FI" sz="1400" baseline="0" dirty="0" smtClean="0">
                          <a:solidFill>
                            <a:schemeClr val="tx1"/>
                          </a:solidFill>
                        </a:rPr>
                        <a:t> tarpeita ja mahdollistetaan osallisuus. Otetaan huomioon kaikki ikäluokat ja kunnan alueet. Otetaan suunnitelmallinen vastuu terveyden ja hyvinvoinnin edistämisestä. Tarjotaan monipuolista toimintaa. Toimitaan yhteistyössä kolmannen sektorin kanssa harrastusmahdollisuuksien lisäämiseksi.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400" baseline="0" dirty="0" smtClean="0">
                          <a:solidFill>
                            <a:schemeClr val="tx1"/>
                          </a:solidFill>
                        </a:rPr>
                        <a:t>Kirjastopalveluissa kehitetään toiminnan suunnitelmallisuutta. Lisätään tapahtumia, opastamista ja lukutaidon kehittämistä. Luodaan toimintoja, joilla kirjaston palvelujen saatavuus paranee.</a:t>
                      </a:r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1400" dirty="0" smtClean="0">
                          <a:solidFill>
                            <a:schemeClr val="tx1"/>
                          </a:solidFill>
                        </a:rPr>
                        <a:t>Teknisen</a:t>
                      </a:r>
                      <a:r>
                        <a:rPr lang="fi-FI" sz="1400" baseline="0" dirty="0" smtClean="0">
                          <a:solidFill>
                            <a:schemeClr val="tx1"/>
                          </a:solidFill>
                        </a:rPr>
                        <a:t> toimen henkilöstön osaaminen on asetetun tavoitteen mukaista. Toimintaprosessit perustuvat edistykselliseen teknologiaan. Kunnan kiinteistöstrategian tavoitteet toteutetaan.</a:t>
                      </a:r>
                      <a:endParaRPr lang="fi-FI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1400" dirty="0" smtClean="0">
                          <a:solidFill>
                            <a:schemeClr val="tx1"/>
                          </a:solidFill>
                        </a:rPr>
                        <a:t>Elinkeinotoimi</a:t>
                      </a:r>
                      <a:r>
                        <a:rPr lang="fi-FI" sz="1400" baseline="0" dirty="0" smtClean="0">
                          <a:solidFill>
                            <a:schemeClr val="tx1"/>
                          </a:solidFill>
                        </a:rPr>
                        <a:t> tuottaa mitattavissa olevaa taloudellista tuloa. Elinkeinopoliittisilla toimilla vahvistetaan HyTe –toimijoiden toimintaedellytyksiä. Neuvontapalvelut tukevat yritysten perustamista ja kehittämistä</a:t>
                      </a:r>
                      <a:endParaRPr lang="fi-FI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Talouden- ja hallinnon toimintaprosessit virtaviivaistetaan siten, että toiminta on tehokasta ja vaikuttavaa ja niillä tuetaan kunnan päätöksentekoa ja muun organisaation toimintaa. </a:t>
                      </a:r>
                      <a:endParaRPr lang="fi-FI" sz="1400" strike="sng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095069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08912" cy="792088"/>
          </a:xfrm>
        </p:spPr>
        <p:txBody>
          <a:bodyPr/>
          <a:lstStyle/>
          <a:p>
            <a:pPr marL="0" indent="0" algn="l">
              <a:buNone/>
            </a:pPr>
            <a:r>
              <a:rPr lang="fi-FI" sz="2800" dirty="0"/>
              <a:t>4. </a:t>
            </a:r>
            <a:r>
              <a:rPr lang="fi-FI" sz="2800" dirty="0" smtClean="0"/>
              <a:t>Kunnan omistajapolitiikka  </a:t>
            </a:r>
            <a:endParaRPr lang="fi-FI" sz="2800" dirty="0"/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653538"/>
              </p:ext>
            </p:extLst>
          </p:nvPr>
        </p:nvGraphicFramePr>
        <p:xfrm>
          <a:off x="1524000" y="1397000"/>
          <a:ext cx="6720408" cy="43508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408"/>
              </a:tblGrid>
              <a:tr h="449411">
                <a:tc>
                  <a:txBody>
                    <a:bodyPr/>
                    <a:lstStyle/>
                    <a:p>
                      <a:r>
                        <a:rPr lang="fi-FI" sz="2800" dirty="0" smtClean="0">
                          <a:solidFill>
                            <a:schemeClr val="tx1"/>
                          </a:solidFill>
                        </a:rPr>
                        <a:t>Tavoitteet</a:t>
                      </a:r>
                      <a:endParaRPr lang="fi-FI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75695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Kunnan omistajapolitiikan</a:t>
                      </a:r>
                      <a:r>
                        <a:rPr lang="fi-FI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perustavoite on kuntakonsernin kokonaisedun toteutumisen varmistaminen konserniohjauksen keinoin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Keminmaan Energia Oy</a:t>
                      </a:r>
                      <a:r>
                        <a:rPr lang="fi-FI" baseline="0" dirty="0" smtClean="0"/>
                        <a:t> ja Keminmaan Vesi Oy </a:t>
                      </a:r>
                      <a:r>
                        <a:rPr lang="fi-FI" b="0" baseline="0" dirty="0" smtClean="0">
                          <a:solidFill>
                            <a:schemeClr val="tx1"/>
                          </a:solidFill>
                        </a:rPr>
                        <a:t>fuusiota koskeva ratkaisu on tehty </a:t>
                      </a:r>
                      <a:endParaRPr lang="fi-FI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Keminmaan</a:t>
                      </a:r>
                      <a:r>
                        <a:rPr lang="fi-FI" baseline="0" dirty="0" smtClean="0"/>
                        <a:t> Vuokra-asunnot Oy:n kehittämistä jatketaan päivittämällä yhtiön kehittämissuunnitelma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dirty="0" smtClean="0"/>
                        <a:t>Kunta tehostaa osakkuusyhteisöjen etenkin koulutuskuntayhtymä</a:t>
                      </a:r>
                      <a:r>
                        <a:rPr lang="fi-FI" baseline="0" dirty="0" smtClean="0"/>
                        <a:t> Lappian ja Länsi-Pohjan sairaanhoitopiirin omistajaohjausta yhdessä muiden omistajien kanssa 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Kunnan ja sen tytäryhteisöjen yhteistoimintaa tiivistetään</a:t>
                      </a:r>
                      <a:endParaRPr lang="fi-FI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999163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08912" cy="792088"/>
          </a:xfrm>
        </p:spPr>
        <p:txBody>
          <a:bodyPr/>
          <a:lstStyle/>
          <a:p>
            <a:pPr marL="0" indent="0" algn="l">
              <a:buNone/>
            </a:pPr>
            <a:r>
              <a:rPr lang="fi-FI" sz="2800" dirty="0"/>
              <a:t>4. </a:t>
            </a:r>
            <a:r>
              <a:rPr lang="fi-FI" sz="2800" dirty="0" smtClean="0"/>
              <a:t>Kunnan omistajapolitiikka  </a:t>
            </a:r>
            <a:endParaRPr lang="fi-FI" sz="2800" dirty="0"/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602352"/>
              </p:ext>
            </p:extLst>
          </p:nvPr>
        </p:nvGraphicFramePr>
        <p:xfrm>
          <a:off x="1524000" y="1397000"/>
          <a:ext cx="6720408" cy="495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408"/>
              </a:tblGrid>
              <a:tr h="449411">
                <a:tc>
                  <a:txBody>
                    <a:bodyPr/>
                    <a:lstStyle/>
                    <a:p>
                      <a:r>
                        <a:rPr lang="fi-FI" sz="2800" dirty="0" smtClean="0">
                          <a:solidFill>
                            <a:schemeClr val="tx1"/>
                          </a:solidFill>
                        </a:rPr>
                        <a:t>Toteuttaminen</a:t>
                      </a:r>
                      <a:endParaRPr lang="fi-FI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7569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Uuden konserniohjeen laatiminen ja sen jalkauttaminen</a:t>
                      </a:r>
                      <a:r>
                        <a:rPr lang="fi-FI" baseline="0" dirty="0" smtClean="0"/>
                        <a:t> tytäryhteisöissä sekä osakkuusyhteisöissä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Keminmaan Vuokra-asunnot Oy:n kehittämisohjelman </a:t>
                      </a:r>
                      <a:r>
                        <a:rPr lang="fi-FI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päivitys on tehty ja kehitysohjelma toteutetaan strategiakautena</a:t>
                      </a:r>
                      <a:endParaRPr lang="fi-FI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dirty="0" smtClean="0"/>
                        <a:t>Keskeisimpien</a:t>
                      </a:r>
                      <a:r>
                        <a:rPr lang="fi-FI" baseline="0" dirty="0" smtClean="0"/>
                        <a:t> osakkuusyhteisöjen omistajaohjausprosessin määrittely ja toteuttaminen yhdessä muiden omistajakuntien kanssa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Suunnitelma kunnan ja sen tytäryhteisöjen yhteisistä</a:t>
                      </a:r>
                      <a:r>
                        <a:rPr lang="fi-FI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toiminnoista vuoden 2018 aikana </a:t>
                      </a:r>
                      <a:r>
                        <a:rPr lang="fi-FI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 suunnitelmat toteutetaan strategiakautena</a:t>
                      </a:r>
                      <a:endParaRPr lang="fi-FI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Kunnan tytäryhteisöjen tavoitteiden asettaminen osana kunnan talouden ja toiminnan suunnittelua ja</a:t>
                      </a:r>
                      <a:r>
                        <a:rPr lang="fi-FI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raportointia</a:t>
                      </a:r>
                      <a:endParaRPr lang="fi-FI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fi-FI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381482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08912" cy="792088"/>
          </a:xfrm>
        </p:spPr>
        <p:txBody>
          <a:bodyPr/>
          <a:lstStyle/>
          <a:p>
            <a:pPr marL="0" indent="0" algn="l">
              <a:buNone/>
            </a:pPr>
            <a:r>
              <a:rPr lang="fi-FI" sz="2800" dirty="0" smtClean="0"/>
              <a:t>5. Kunnan henkilöstöpolitiikka  </a:t>
            </a:r>
            <a:endParaRPr lang="fi-FI" sz="2800" dirty="0"/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429002"/>
              </p:ext>
            </p:extLst>
          </p:nvPr>
        </p:nvGraphicFramePr>
        <p:xfrm>
          <a:off x="1524000" y="1397000"/>
          <a:ext cx="6720408" cy="4852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408"/>
              </a:tblGrid>
              <a:tr h="449411">
                <a:tc>
                  <a:txBody>
                    <a:bodyPr/>
                    <a:lstStyle/>
                    <a:p>
                      <a:r>
                        <a:rPr lang="fi-FI" sz="2800" dirty="0" smtClean="0">
                          <a:solidFill>
                            <a:schemeClr val="tx1"/>
                          </a:solidFill>
                        </a:rPr>
                        <a:t>Tavoitteet</a:t>
                      </a:r>
                      <a:endParaRPr lang="fi-FI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7569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Kunnan päätöksenteko- ja valmisteluorganisaation työnjako ja toimeenpanovalta on määritelty ja selkeä 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Kunnan henkilöstön</a:t>
                      </a:r>
                      <a:r>
                        <a:rPr lang="fi-FI" baseline="0" dirty="0" smtClean="0"/>
                        <a:t> osaaminen pidetään ajan tasalla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Henkilöstön </a:t>
                      </a:r>
                      <a:r>
                        <a:rPr lang="fi-FI" dirty="0" smtClean="0">
                          <a:solidFill>
                            <a:schemeClr val="tx1"/>
                          </a:solidFill>
                        </a:rPr>
                        <a:t>määrä ja </a:t>
                      </a:r>
                      <a:r>
                        <a:rPr lang="fi-FI" dirty="0" smtClean="0"/>
                        <a:t>tehtäväkuvat  pidetään</a:t>
                      </a:r>
                      <a:r>
                        <a:rPr lang="fi-FI" baseline="0" dirty="0" smtClean="0"/>
                        <a:t> työyksikön toiminnan kannalta perusteltuina ja sen tavoitteita tukevina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Henkilöstön palkkaus- ja palvelusuhteen ehdot ovat paikallisesti sovittuja ja kunta-alan yleisten ehtojen mukaiset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Henkilöstön omaehtoista</a:t>
                      </a:r>
                      <a:r>
                        <a:rPr lang="fi-FI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työssä suoriutumista tuetaan ja kannustetaan</a:t>
                      </a:r>
                      <a:endParaRPr lang="fi-FI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Henkilöstön jaksamista tuetaan työhyvinvointisuunnitelmassa kuvattujen keinojen mukaisesti</a:t>
                      </a:r>
                      <a:endParaRPr lang="fi-FI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57983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08912" cy="792088"/>
          </a:xfrm>
        </p:spPr>
        <p:txBody>
          <a:bodyPr/>
          <a:lstStyle/>
          <a:p>
            <a:pPr marL="0" indent="0" algn="l">
              <a:buNone/>
            </a:pPr>
            <a:r>
              <a:rPr lang="fi-FI" sz="2800" dirty="0" smtClean="0"/>
              <a:t>5. Kunnan henkilöstöpolitiikka  </a:t>
            </a:r>
            <a:endParaRPr lang="fi-FI" sz="2800" dirty="0"/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592404"/>
              </p:ext>
            </p:extLst>
          </p:nvPr>
        </p:nvGraphicFramePr>
        <p:xfrm>
          <a:off x="1524000" y="1397000"/>
          <a:ext cx="6720408" cy="4844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408"/>
              </a:tblGrid>
              <a:tr h="449411">
                <a:tc>
                  <a:txBody>
                    <a:bodyPr/>
                    <a:lstStyle/>
                    <a:p>
                      <a:r>
                        <a:rPr lang="fi-FI" sz="2800" dirty="0" smtClean="0">
                          <a:solidFill>
                            <a:schemeClr val="tx1"/>
                          </a:solidFill>
                        </a:rPr>
                        <a:t>Toteuttaminen</a:t>
                      </a:r>
                      <a:endParaRPr lang="fi-FI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773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Päätöksenteon roolit ovat selkeät ja niitä noudatetaan.</a:t>
                      </a:r>
                      <a:r>
                        <a:rPr lang="fi-FI" baseline="0" dirty="0" smtClean="0"/>
                        <a:t> 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Kunnan henkilöstö</a:t>
                      </a:r>
                      <a:r>
                        <a:rPr lang="fi-FI" baseline="0" dirty="0" smtClean="0"/>
                        <a:t>n lisä- ja täydennyskoulutusta järjestetään tarvittaessa yhteistyössä koulutuskuntayhtymä Lappian kanssa.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Henkilöstön tehtäväkuvat päivitetään</a:t>
                      </a:r>
                      <a:r>
                        <a:rPr lang="fi-FI" dirty="0" smtClean="0">
                          <a:solidFill>
                            <a:schemeClr val="tx1"/>
                          </a:solidFill>
                        </a:rPr>
                        <a:t> kehityskeskustelujen</a:t>
                      </a:r>
                      <a:r>
                        <a:rPr lang="fi-FI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baseline="0" dirty="0" smtClean="0"/>
                        <a:t>yhteydessä.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Työnantajan</a:t>
                      </a:r>
                      <a:r>
                        <a:rPr lang="fi-FI" baseline="0" dirty="0" smtClean="0"/>
                        <a:t> ja työntekijöiden paikallista neuvottelumenettelyä toteutetaan aktiivisesti.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Henkilöstön</a:t>
                      </a:r>
                      <a:r>
                        <a:rPr lang="fi-FI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omaa vastuuta työssä suoriutumisessa ja oman osaamisen ylläpitämisessä tuetaan työnjohdollisin keinoin </a:t>
                      </a:r>
                      <a:endParaRPr lang="fi-FI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Henkilöstön työssä jaksamista</a:t>
                      </a:r>
                      <a:r>
                        <a:rPr lang="fi-FI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seurataan ja tuetaan työhyvinvointikartoituksilla ja niiden pohjalta laadittujen työhyvinvointisuunnitelmien mukaisesti.</a:t>
                      </a:r>
                      <a:endParaRPr lang="fi-FI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540912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24936" cy="936104"/>
          </a:xfrm>
        </p:spPr>
        <p:txBody>
          <a:bodyPr/>
          <a:lstStyle/>
          <a:p>
            <a:pPr marL="0" indent="0" algn="l">
              <a:buNone/>
            </a:pPr>
            <a:r>
              <a:rPr lang="fi-FI" sz="2800" dirty="0"/>
              <a:t>6. </a:t>
            </a:r>
            <a:r>
              <a:rPr lang="fi-FI" sz="2800" dirty="0" smtClean="0"/>
              <a:t>Asukkaiden </a:t>
            </a:r>
            <a:r>
              <a:rPr lang="fi-FI" sz="2800" dirty="0"/>
              <a:t>osallistumis- ja </a:t>
            </a:r>
            <a:r>
              <a:rPr lang="fi-FI" sz="2800" dirty="0" smtClean="0"/>
              <a:t> vaikuttamis-</a:t>
            </a:r>
            <a:br>
              <a:rPr lang="fi-FI" sz="2800" dirty="0" smtClean="0"/>
            </a:br>
            <a:r>
              <a:rPr lang="fi-FI" sz="2800" dirty="0" smtClean="0"/>
              <a:t>mahdollisuudet  </a:t>
            </a:r>
            <a:endParaRPr lang="fi-FI" sz="2800" dirty="0"/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908605"/>
              </p:ext>
            </p:extLst>
          </p:nvPr>
        </p:nvGraphicFramePr>
        <p:xfrm>
          <a:off x="1475656" y="2132856"/>
          <a:ext cx="6720408" cy="2944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408"/>
              </a:tblGrid>
              <a:tr h="449411">
                <a:tc>
                  <a:txBody>
                    <a:bodyPr/>
                    <a:lstStyle/>
                    <a:p>
                      <a:r>
                        <a:rPr lang="fi-FI" sz="2800" dirty="0" smtClean="0">
                          <a:solidFill>
                            <a:schemeClr val="tx1"/>
                          </a:solidFill>
                        </a:rPr>
                        <a:t>Tavoitteet</a:t>
                      </a:r>
                      <a:endParaRPr lang="fi-FI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572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Kunnan</a:t>
                      </a:r>
                      <a:r>
                        <a:rPr lang="fi-FI" baseline="0" dirty="0" smtClean="0"/>
                        <a:t> asukkaiden osallisuuden lisääminen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Kunnan vaikuttamistoimielinten (nuorisovaltuusto</a:t>
                      </a:r>
                      <a:r>
                        <a:rPr lang="fi-FI" baseline="0" dirty="0" smtClean="0"/>
                        <a:t> sekä vanhus- ja vammaisneuvosto) toiminnan tehostaminen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i-FI" dirty="0" smtClean="0"/>
                        <a:t>Toimivat asiakkuus-</a:t>
                      </a:r>
                      <a:r>
                        <a:rPr lang="fi-FI" baseline="0" dirty="0" smtClean="0"/>
                        <a:t> ja kuntalaisfoorumit </a:t>
                      </a:r>
                      <a:endParaRPr lang="fi-FI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Aktiivinen</a:t>
                      </a:r>
                      <a:r>
                        <a:rPr lang="fi-FI" baseline="0" dirty="0" smtClean="0"/>
                        <a:t> tiedottaminen kunnan päätöksenteosta – </a:t>
                      </a:r>
                      <a:r>
                        <a:rPr lang="fi-FI" baseline="0" dirty="0" smtClean="0">
                          <a:solidFill>
                            <a:schemeClr val="tx1"/>
                          </a:solidFill>
                        </a:rPr>
                        <a:t>tiedottamisessa käytetään useita tiedotusmetodeja</a:t>
                      </a:r>
                      <a:endParaRPr lang="fi-FI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175851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24936" cy="936104"/>
          </a:xfrm>
        </p:spPr>
        <p:txBody>
          <a:bodyPr/>
          <a:lstStyle/>
          <a:p>
            <a:pPr marL="0" indent="0" algn="l">
              <a:buNone/>
            </a:pPr>
            <a:r>
              <a:rPr lang="fi-FI" sz="2800" dirty="0"/>
              <a:t>6. </a:t>
            </a:r>
            <a:r>
              <a:rPr lang="fi-FI" sz="2800" dirty="0" smtClean="0"/>
              <a:t>Asukkaiden </a:t>
            </a:r>
            <a:r>
              <a:rPr lang="fi-FI" sz="2800" dirty="0"/>
              <a:t>osallistumis- ja </a:t>
            </a:r>
            <a:r>
              <a:rPr lang="fi-FI" sz="2800" dirty="0" smtClean="0"/>
              <a:t> vaikuttamis-</a:t>
            </a:r>
            <a:br>
              <a:rPr lang="fi-FI" sz="2800" dirty="0" smtClean="0"/>
            </a:br>
            <a:r>
              <a:rPr lang="fi-FI" sz="2800" dirty="0" smtClean="0"/>
              <a:t>mahdollisuudet  </a:t>
            </a:r>
            <a:endParaRPr lang="fi-FI" sz="2800" dirty="0"/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178405"/>
              </p:ext>
            </p:extLst>
          </p:nvPr>
        </p:nvGraphicFramePr>
        <p:xfrm>
          <a:off x="1475656" y="1988840"/>
          <a:ext cx="6720408" cy="3802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408"/>
              </a:tblGrid>
              <a:tr h="449411">
                <a:tc>
                  <a:txBody>
                    <a:bodyPr/>
                    <a:lstStyle/>
                    <a:p>
                      <a:r>
                        <a:rPr lang="fi-FI" sz="2800" dirty="0" smtClean="0">
                          <a:solidFill>
                            <a:schemeClr val="tx1"/>
                          </a:solidFill>
                        </a:rPr>
                        <a:t>Toteuttaminen</a:t>
                      </a:r>
                      <a:endParaRPr lang="fi-FI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773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Vaikuttamistoimielinten toimintaedellytysten varmistaminen ja niiden toiminnan kytkeminen osaksi kunnan päätöksentekoa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Kunnan tiedotuslehde</a:t>
                      </a:r>
                      <a:r>
                        <a:rPr lang="fi-FI" baseline="0" dirty="0" smtClean="0"/>
                        <a:t>n aikaansaaminen sekä kunnan kotisivuston päivittäminen ja ajantasaistaminen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Asiakasfoorumien</a:t>
                      </a:r>
                      <a:r>
                        <a:rPr lang="fi-FI" baseline="0" dirty="0" smtClean="0"/>
                        <a:t> määrittäminen ja niiden toiminnan aloittaminen – sähköiset palautejärjestelmät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Kuntalaiskyselyjen</a:t>
                      </a:r>
                      <a:r>
                        <a:rPr lang="fi-FI" baseline="0" dirty="0" smtClean="0"/>
                        <a:t> ja kuntalaisinfojen toteuttaminen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Kunnan toimijoiden kyvykkyyttä lisätään hankkimalla ulkopuolista asiantuntijuutta sekä kouluttamalla</a:t>
                      </a:r>
                      <a:endParaRPr lang="fi-FI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22267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24936" cy="648072"/>
          </a:xfrm>
        </p:spPr>
        <p:txBody>
          <a:bodyPr/>
          <a:lstStyle/>
          <a:p>
            <a:pPr marL="0" indent="0" algn="l">
              <a:buNone/>
            </a:pPr>
            <a:r>
              <a:rPr lang="fi-FI" sz="2800" dirty="0"/>
              <a:t>6. </a:t>
            </a:r>
            <a:r>
              <a:rPr lang="fi-FI" sz="2800" dirty="0" smtClean="0"/>
              <a:t>Kunnan </a:t>
            </a:r>
            <a:r>
              <a:rPr lang="fi-FI" sz="2800" dirty="0"/>
              <a:t>elinvoiman kehittäminen</a:t>
            </a:r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983352"/>
              </p:ext>
            </p:extLst>
          </p:nvPr>
        </p:nvGraphicFramePr>
        <p:xfrm>
          <a:off x="1547664" y="1844824"/>
          <a:ext cx="6720408" cy="3016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408"/>
              </a:tblGrid>
              <a:tr h="449411">
                <a:tc>
                  <a:txBody>
                    <a:bodyPr/>
                    <a:lstStyle/>
                    <a:p>
                      <a:r>
                        <a:rPr lang="fi-FI" sz="2800" dirty="0" smtClean="0">
                          <a:solidFill>
                            <a:schemeClr val="tx1"/>
                          </a:solidFill>
                        </a:rPr>
                        <a:t>Tavoitteet</a:t>
                      </a:r>
                      <a:endParaRPr lang="fi-FI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773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Keminmaa on houkuttava asuin- ja yrittäjäkunta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Kuntastrategian</a:t>
                      </a:r>
                      <a:r>
                        <a:rPr lang="fi-FI" baseline="0" dirty="0" smtClean="0"/>
                        <a:t> HyTe –teema lisää kunnan elinvoimaisuutta ja luo uutta yritystoimintaa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Kunnan</a:t>
                      </a:r>
                      <a:r>
                        <a:rPr lang="fi-FI" baseline="0" dirty="0" smtClean="0"/>
                        <a:t> palvelutuotanto lisää kunnan houkuttavuutta ja lisää kasvua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Kuntalaisten</a:t>
                      </a:r>
                      <a:r>
                        <a:rPr lang="fi-FI" baseline="0" dirty="0" smtClean="0"/>
                        <a:t> osallisuus ja kunnan avoin ilmapiiri parantaa kuntakuvaa</a:t>
                      </a:r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334009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24936" cy="648072"/>
          </a:xfrm>
        </p:spPr>
        <p:txBody>
          <a:bodyPr/>
          <a:lstStyle/>
          <a:p>
            <a:pPr marL="0" indent="0" algn="l">
              <a:buNone/>
            </a:pPr>
            <a:r>
              <a:rPr lang="fi-FI" sz="2800" dirty="0"/>
              <a:t>6. </a:t>
            </a:r>
            <a:r>
              <a:rPr lang="fi-FI" sz="2800" dirty="0" smtClean="0"/>
              <a:t>Kunnan </a:t>
            </a:r>
            <a:r>
              <a:rPr lang="fi-FI" sz="2800" dirty="0"/>
              <a:t>elinvoiman kehittäminen</a:t>
            </a:r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218615"/>
              </p:ext>
            </p:extLst>
          </p:nvPr>
        </p:nvGraphicFramePr>
        <p:xfrm>
          <a:off x="1524000" y="1397000"/>
          <a:ext cx="6720408" cy="43508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408"/>
              </a:tblGrid>
              <a:tr h="449411">
                <a:tc>
                  <a:txBody>
                    <a:bodyPr/>
                    <a:lstStyle/>
                    <a:p>
                      <a:r>
                        <a:rPr lang="fi-FI" sz="2800" dirty="0" smtClean="0">
                          <a:solidFill>
                            <a:schemeClr val="tx1"/>
                          </a:solidFill>
                        </a:rPr>
                        <a:t>Toteuttaminen</a:t>
                      </a:r>
                      <a:endParaRPr lang="fi-FI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773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Kunnalla on riittävä ja korkeatasoinen asuin- ja liiketonttivaranto.</a:t>
                      </a:r>
                      <a:r>
                        <a:rPr lang="fi-FI" baseline="0" dirty="0" smtClean="0"/>
                        <a:t> Kemijokivarren kylien yleiskaavaprosessi </a:t>
                      </a:r>
                      <a:r>
                        <a:rPr lang="fi-FI" baseline="0" dirty="0" smtClean="0">
                          <a:solidFill>
                            <a:schemeClr val="tx1"/>
                          </a:solidFill>
                        </a:rPr>
                        <a:t>kartoitetaan </a:t>
                      </a:r>
                      <a:r>
                        <a:rPr lang="fi-FI" baseline="0" dirty="0" smtClean="0"/>
                        <a:t>valtuustokauden aikana.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Kunta edistää</a:t>
                      </a:r>
                      <a:r>
                        <a:rPr lang="fi-FI" baseline="0" dirty="0" smtClean="0"/>
                        <a:t> HyTe –toimijoiden sijoittumista kunnan alueelle. Uudet työpaikat lisäävät kunnan asukasmäärää ja kunnan veropohjaa.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Kunnan ja sen</a:t>
                      </a:r>
                      <a:r>
                        <a:rPr lang="fi-FI" baseline="0" dirty="0" smtClean="0"/>
                        <a:t> kumppaneiden tuottamat palvelut ovat laadukkaita. Kunnan kaupalliset palvelut ovat riittävät ja lähellä asukkaita.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Kunnan</a:t>
                      </a:r>
                      <a:r>
                        <a:rPr lang="fi-FI" baseline="0" dirty="0" smtClean="0"/>
                        <a:t> viestintä on positiivista ja aktiivista.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i-FI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Kunnan ja tytäryhtiöiden palvelut ovat laadukkaita ja hinnoiltaan kilpailukykyisiä</a:t>
                      </a:r>
                      <a:endParaRPr lang="fi-FI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55149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>
          <a:xfrm>
            <a:off x="755576" y="1124744"/>
            <a:ext cx="7632848" cy="5256584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1) Kuntalain 37 § velvoite</a:t>
            </a:r>
          </a:p>
          <a:p>
            <a:r>
              <a:rPr lang="fi-FI" dirty="0" smtClean="0"/>
              <a:t>2) Strategian tavoitteet</a:t>
            </a:r>
          </a:p>
          <a:p>
            <a:r>
              <a:rPr lang="fi-FI" dirty="0" smtClean="0"/>
              <a:t>3) Keminmaan kunnan visio ja tunnuslause</a:t>
            </a:r>
          </a:p>
          <a:p>
            <a:r>
              <a:rPr lang="fi-FI" dirty="0" smtClean="0"/>
              <a:t>4</a:t>
            </a:r>
            <a:r>
              <a:rPr lang="fi-FI" dirty="0"/>
              <a:t>) Kunnan asukkaiden hyvinvointi - HyTe </a:t>
            </a:r>
            <a:r>
              <a:rPr lang="fi-FI" dirty="0" smtClean="0"/>
              <a:t>/ tavoitteet ja toteuttaminen</a:t>
            </a:r>
          </a:p>
          <a:p>
            <a:r>
              <a:rPr lang="fi-FI" dirty="0" smtClean="0"/>
              <a:t>5</a:t>
            </a:r>
            <a:r>
              <a:rPr lang="fi-FI" dirty="0"/>
              <a:t>) Palvelujen järjestäminen ja tuottaminen </a:t>
            </a:r>
            <a:r>
              <a:rPr lang="fi-FI" dirty="0" smtClean="0"/>
              <a:t>/ tavoitteet ja toteuttaminen</a:t>
            </a:r>
          </a:p>
          <a:p>
            <a:r>
              <a:rPr lang="fi-FI" dirty="0" smtClean="0"/>
              <a:t>6) Kunnan </a:t>
            </a:r>
            <a:r>
              <a:rPr lang="fi-FI" dirty="0"/>
              <a:t>tehtävien palvelutavoitteet </a:t>
            </a:r>
            <a:r>
              <a:rPr lang="fi-FI" dirty="0" smtClean="0"/>
              <a:t>/ tavoitteet ja toteuttaminen</a:t>
            </a:r>
          </a:p>
          <a:p>
            <a:r>
              <a:rPr lang="fi-FI" dirty="0" smtClean="0"/>
              <a:t>7</a:t>
            </a:r>
            <a:r>
              <a:rPr lang="fi-FI" dirty="0"/>
              <a:t>) </a:t>
            </a:r>
            <a:r>
              <a:rPr lang="fi-FI" dirty="0" smtClean="0"/>
              <a:t>Kunnan </a:t>
            </a:r>
            <a:r>
              <a:rPr lang="fi-FI" dirty="0"/>
              <a:t>omistajapolitiikka </a:t>
            </a:r>
            <a:r>
              <a:rPr lang="fi-FI" dirty="0" smtClean="0"/>
              <a:t>/ tavoitteet ja toteuttaminen</a:t>
            </a:r>
          </a:p>
          <a:p>
            <a:r>
              <a:rPr lang="fi-FI" dirty="0" smtClean="0"/>
              <a:t>8) Kunnan henkilöstöpolitiikka / tavoitteet ja toteuttaminen</a:t>
            </a:r>
          </a:p>
          <a:p>
            <a:r>
              <a:rPr lang="fi-FI" dirty="0" smtClean="0"/>
              <a:t>9</a:t>
            </a:r>
            <a:r>
              <a:rPr lang="fi-FI" dirty="0"/>
              <a:t>) Asukkaiden osallistumis- ja  </a:t>
            </a:r>
            <a:r>
              <a:rPr lang="fi-FI" dirty="0" smtClean="0"/>
              <a:t>vaikuttamismahdollisuudet / tavoitteet ja toteuttaminen </a:t>
            </a:r>
          </a:p>
          <a:p>
            <a:r>
              <a:rPr lang="fi-FI" dirty="0" smtClean="0"/>
              <a:t>10 ) Kunnan elinvoiman kehittäminen / tavoitteet ja toteuttaminen</a:t>
            </a:r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ctrTitle"/>
          </p:nvPr>
        </p:nvSpPr>
        <p:spPr>
          <a:xfrm>
            <a:off x="539552" y="476673"/>
            <a:ext cx="7175351" cy="720080"/>
          </a:xfrm>
        </p:spPr>
        <p:txBody>
          <a:bodyPr/>
          <a:lstStyle/>
          <a:p>
            <a:pPr marL="182880" indent="0">
              <a:buNone/>
            </a:pPr>
            <a:r>
              <a:rPr lang="fi-FI" sz="2800" dirty="0" smtClean="0"/>
              <a:t>Sisällys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425138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4294967295"/>
          </p:nvPr>
        </p:nvSpPr>
        <p:spPr>
          <a:xfrm>
            <a:off x="872067" y="1700808"/>
            <a:ext cx="7408333" cy="442535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fi-FI" dirty="0">
                <a:solidFill>
                  <a:schemeClr val="tx1"/>
                </a:solidFill>
              </a:rPr>
              <a:t>Kunnassa on oltava kuntastrategia, jossa valtuusto päättää kunnan toiminnan ja talouden pitkän aikavälin tavoitteista. Kuntastrategiassa tulee ottaa huomioon:</a:t>
            </a:r>
          </a:p>
          <a:p>
            <a:pPr marL="0" indent="0">
              <a:buNone/>
            </a:pPr>
            <a:r>
              <a:rPr lang="fi-FI" dirty="0" smtClean="0">
                <a:solidFill>
                  <a:schemeClr val="tx1"/>
                </a:solidFill>
              </a:rPr>
              <a:t>	1</a:t>
            </a:r>
            <a:r>
              <a:rPr lang="fi-FI" dirty="0">
                <a:solidFill>
                  <a:schemeClr val="tx1"/>
                </a:solidFill>
              </a:rPr>
              <a:t>) kunnan asukkaiden hyvinvoinnin edistäminen;</a:t>
            </a:r>
          </a:p>
          <a:p>
            <a:pPr marL="0" indent="0">
              <a:buNone/>
            </a:pPr>
            <a:r>
              <a:rPr lang="fi-FI" dirty="0" smtClean="0">
                <a:solidFill>
                  <a:schemeClr val="tx1"/>
                </a:solidFill>
              </a:rPr>
              <a:t>	2</a:t>
            </a:r>
            <a:r>
              <a:rPr lang="fi-FI" dirty="0">
                <a:solidFill>
                  <a:schemeClr val="tx1"/>
                </a:solidFill>
              </a:rPr>
              <a:t>) palvelujen järjestäminen ja tuottaminen;</a:t>
            </a:r>
          </a:p>
          <a:p>
            <a:pPr marL="0" indent="0">
              <a:buNone/>
            </a:pPr>
            <a:r>
              <a:rPr lang="fi-FI" dirty="0" smtClean="0">
                <a:solidFill>
                  <a:schemeClr val="tx1"/>
                </a:solidFill>
              </a:rPr>
              <a:t>	3</a:t>
            </a:r>
            <a:r>
              <a:rPr lang="fi-FI" dirty="0">
                <a:solidFill>
                  <a:schemeClr val="tx1"/>
                </a:solidFill>
              </a:rPr>
              <a:t>) kunnan tehtäviä koskevissa laeissa säädetyt </a:t>
            </a:r>
            <a:r>
              <a:rPr lang="fi-FI" dirty="0" smtClean="0">
                <a:solidFill>
                  <a:schemeClr val="tx1"/>
                </a:solidFill>
              </a:rPr>
              <a:t>	palvelutavoitteet</a:t>
            </a:r>
            <a:r>
              <a:rPr lang="fi-FI" dirty="0">
                <a:solidFill>
                  <a:schemeClr val="tx1"/>
                </a:solidFill>
              </a:rPr>
              <a:t>;</a:t>
            </a:r>
          </a:p>
          <a:p>
            <a:pPr marL="0" indent="0">
              <a:buNone/>
            </a:pPr>
            <a:r>
              <a:rPr lang="fi-FI" dirty="0" smtClean="0">
                <a:solidFill>
                  <a:schemeClr val="tx1"/>
                </a:solidFill>
              </a:rPr>
              <a:t>	4</a:t>
            </a:r>
            <a:r>
              <a:rPr lang="fi-FI" dirty="0">
                <a:solidFill>
                  <a:schemeClr val="tx1"/>
                </a:solidFill>
              </a:rPr>
              <a:t>) omistajapolitiikka;</a:t>
            </a:r>
          </a:p>
          <a:p>
            <a:pPr marL="0" indent="0">
              <a:buNone/>
            </a:pPr>
            <a:r>
              <a:rPr lang="fi-FI" dirty="0" smtClean="0">
                <a:solidFill>
                  <a:schemeClr val="tx1"/>
                </a:solidFill>
              </a:rPr>
              <a:t>	5</a:t>
            </a:r>
            <a:r>
              <a:rPr lang="fi-FI" dirty="0">
                <a:solidFill>
                  <a:schemeClr val="tx1"/>
                </a:solidFill>
              </a:rPr>
              <a:t>) henkilöstöpolitiikka;</a:t>
            </a:r>
          </a:p>
          <a:p>
            <a:pPr marL="0" indent="0">
              <a:buNone/>
            </a:pPr>
            <a:r>
              <a:rPr lang="fi-FI" dirty="0" smtClean="0">
                <a:solidFill>
                  <a:schemeClr val="tx1"/>
                </a:solidFill>
              </a:rPr>
              <a:t>	6</a:t>
            </a:r>
            <a:r>
              <a:rPr lang="fi-FI" dirty="0">
                <a:solidFill>
                  <a:schemeClr val="tx1"/>
                </a:solidFill>
              </a:rPr>
              <a:t>) kunnan asukkaiden osallistumis- ja </a:t>
            </a:r>
            <a:r>
              <a:rPr lang="fi-FI" dirty="0" smtClean="0">
                <a:solidFill>
                  <a:schemeClr val="tx1"/>
                </a:solidFill>
              </a:rPr>
              <a:t>	vaikuttamismahdollisuudet</a:t>
            </a:r>
            <a:r>
              <a:rPr lang="fi-FI" dirty="0">
                <a:solidFill>
                  <a:schemeClr val="tx1"/>
                </a:solidFill>
              </a:rPr>
              <a:t>;</a:t>
            </a:r>
          </a:p>
          <a:p>
            <a:pPr marL="0" indent="0">
              <a:buNone/>
            </a:pPr>
            <a:r>
              <a:rPr lang="fi-FI" dirty="0" smtClean="0">
                <a:solidFill>
                  <a:schemeClr val="tx1"/>
                </a:solidFill>
              </a:rPr>
              <a:t>	7</a:t>
            </a:r>
            <a:r>
              <a:rPr lang="fi-FI" dirty="0">
                <a:solidFill>
                  <a:schemeClr val="tx1"/>
                </a:solidFill>
              </a:rPr>
              <a:t>) elinympäristön ja alueen elinvoiman kehittäminen.</a:t>
            </a:r>
          </a:p>
          <a:p>
            <a:endParaRPr lang="fi-FI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827584" y="404664"/>
            <a:ext cx="7344816" cy="1143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fi-FI" dirty="0" smtClean="0">
                <a:solidFill>
                  <a:schemeClr val="tx1"/>
                </a:solidFill>
              </a:rPr>
              <a:t>Kuntalain 37 § velvoite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54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6008455" cy="998984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Strategian tavoitteet</a:t>
            </a:r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611560" y="1700808"/>
            <a:ext cx="7992888" cy="408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lvl="0" indent="-274320">
              <a:spcBef>
                <a:spcPct val="20000"/>
              </a:spcBef>
              <a:buClr>
                <a:srgbClr val="31B6FD"/>
              </a:buClr>
              <a:buSzPct val="100000"/>
              <a:buFont typeface="Symbol" pitchFamily="18" charset="2"/>
              <a:buChar char=""/>
            </a:pPr>
            <a:r>
              <a:rPr lang="fi-FI" sz="2200" dirty="0">
                <a:solidFill>
                  <a:prstClr val="black"/>
                </a:solidFill>
                <a:latin typeface="Candara"/>
              </a:rPr>
              <a:t>Julkisen ja yksityisen sekä kolmannen sektorin strateginen kumppanuus</a:t>
            </a:r>
          </a:p>
          <a:p>
            <a:pPr marL="274320" lvl="0" indent="-274320">
              <a:spcBef>
                <a:spcPct val="20000"/>
              </a:spcBef>
              <a:buClr>
                <a:srgbClr val="31B6FD"/>
              </a:buClr>
              <a:buSzPct val="100000"/>
              <a:buFont typeface="Symbol" pitchFamily="18" charset="2"/>
              <a:buChar char=""/>
            </a:pPr>
            <a:r>
              <a:rPr lang="fi-FI" sz="2200" dirty="0">
                <a:solidFill>
                  <a:prstClr val="black"/>
                </a:solidFill>
                <a:latin typeface="Candara"/>
              </a:rPr>
              <a:t>Kumppanuuteen perustuvat arvoverkostot, verkostojen luominen, verkostoissa toimiminen ja arvoverkostojen välinen </a:t>
            </a:r>
            <a:r>
              <a:rPr lang="fi-FI" sz="2200" dirty="0" smtClean="0">
                <a:solidFill>
                  <a:prstClr val="black"/>
                </a:solidFill>
                <a:latin typeface="Candara"/>
              </a:rPr>
              <a:t>työnjako - </a:t>
            </a:r>
            <a:r>
              <a:rPr lang="fi-FI" sz="2200" dirty="0">
                <a:solidFill>
                  <a:prstClr val="black"/>
                </a:solidFill>
                <a:latin typeface="Candara"/>
              </a:rPr>
              <a:t> </a:t>
            </a:r>
            <a:r>
              <a:rPr lang="fi-FI" sz="2200" dirty="0" smtClean="0">
                <a:solidFill>
                  <a:prstClr val="black"/>
                </a:solidFill>
                <a:latin typeface="Candara"/>
              </a:rPr>
              <a:t>kunta </a:t>
            </a:r>
            <a:r>
              <a:rPr lang="fi-FI" sz="2200" dirty="0">
                <a:solidFill>
                  <a:prstClr val="black"/>
                </a:solidFill>
                <a:latin typeface="Candara"/>
              </a:rPr>
              <a:t>on aktiivinen toimija arvoverkostoissa </a:t>
            </a:r>
          </a:p>
          <a:p>
            <a:pPr marL="274320" lvl="0" indent="-274320">
              <a:spcBef>
                <a:spcPct val="20000"/>
              </a:spcBef>
              <a:buClr>
                <a:srgbClr val="31B6FD"/>
              </a:buClr>
              <a:buSzPct val="100000"/>
              <a:buFont typeface="Symbol" pitchFamily="18" charset="2"/>
              <a:buChar char=""/>
            </a:pPr>
            <a:r>
              <a:rPr lang="fi-FI" sz="2200" dirty="0">
                <a:solidFill>
                  <a:prstClr val="black"/>
                </a:solidFill>
                <a:latin typeface="Candara"/>
              </a:rPr>
              <a:t>Uuden teknologian hyödyntäminen ja digitalisaation luonteva haltuunotto</a:t>
            </a:r>
          </a:p>
          <a:p>
            <a:pPr marL="274320" lvl="0" indent="-274320">
              <a:spcBef>
                <a:spcPct val="20000"/>
              </a:spcBef>
              <a:buClr>
                <a:srgbClr val="31B6FD"/>
              </a:buClr>
              <a:buSzPct val="100000"/>
              <a:buFont typeface="Symbol" pitchFamily="18" charset="2"/>
              <a:buChar char=""/>
            </a:pPr>
            <a:r>
              <a:rPr lang="fi-FI" sz="2200" dirty="0">
                <a:solidFill>
                  <a:prstClr val="black"/>
                </a:solidFill>
                <a:latin typeface="Candara"/>
              </a:rPr>
              <a:t>Kunnallisen demokratian sisällön, muodon ja vaikutuskanavien uudistaminen</a:t>
            </a:r>
          </a:p>
          <a:p>
            <a:pPr marL="274320" lvl="0" indent="-274320">
              <a:spcBef>
                <a:spcPct val="20000"/>
              </a:spcBef>
              <a:buClr>
                <a:srgbClr val="31B6FD"/>
              </a:buClr>
              <a:buSzPct val="100000"/>
              <a:buFont typeface="Symbol" pitchFamily="18" charset="2"/>
              <a:buChar char=""/>
            </a:pPr>
            <a:r>
              <a:rPr lang="fi-FI" sz="2200" dirty="0">
                <a:solidFill>
                  <a:prstClr val="black"/>
                </a:solidFill>
                <a:latin typeface="Candara"/>
              </a:rPr>
              <a:t>Kuntalaisten palvelutarpeiden ja kunnan palvelutuotannon </a:t>
            </a:r>
            <a:r>
              <a:rPr lang="fi-FI" sz="2200" dirty="0" smtClean="0">
                <a:solidFill>
                  <a:prstClr val="black"/>
                </a:solidFill>
                <a:latin typeface="Candara"/>
              </a:rPr>
              <a:t>yhteensovittaminen </a:t>
            </a:r>
            <a:r>
              <a:rPr lang="fi-FI" sz="2200" dirty="0" smtClean="0">
                <a:latin typeface="Candara"/>
              </a:rPr>
              <a:t>perustuen kestävään kuntatalouteen</a:t>
            </a:r>
            <a:endParaRPr lang="fi-FI" sz="2400" dirty="0" smtClean="0"/>
          </a:p>
        </p:txBody>
      </p:sp>
    </p:spTree>
    <p:extLst>
      <p:ext uri="{BB962C8B-B14F-4D97-AF65-F5344CB8AC3E}">
        <p14:creationId xmlns:p14="http://schemas.microsoft.com/office/powerpoint/2010/main" val="60977549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9632" y="315008"/>
            <a:ext cx="6840760" cy="1008112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Keminmaan kunta 2021</a:t>
            </a:r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1093398" y="1340768"/>
            <a:ext cx="72230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Visio </a:t>
            </a:r>
          </a:p>
          <a:p>
            <a:endParaRPr lang="fi-FI" sz="2400" dirty="0" smtClean="0"/>
          </a:p>
          <a:p>
            <a:pPr marL="269875"/>
            <a:r>
              <a:rPr lang="fi-FI" sz="2400" dirty="0" smtClean="0"/>
              <a:t>Keminmaa luo</a:t>
            </a:r>
            <a:r>
              <a:rPr lang="fi-FI" sz="2400" dirty="0" smtClean="0">
                <a:solidFill>
                  <a:srgbClr val="FF0000"/>
                </a:solidFill>
              </a:rPr>
              <a:t> </a:t>
            </a:r>
            <a:r>
              <a:rPr lang="fi-FI" sz="2400" dirty="0" smtClean="0"/>
              <a:t>kuntalaisten terveyttä,  hyvinvointia ja turvallisuutta yhteistyössä yksityisen ja kolmannen sektorin kanssa. Keminmaasta kasvaa alueen hyvinvointipalvelujen keskus, joka aikaansaa työllisyyttä ja kasvua.</a:t>
            </a:r>
          </a:p>
          <a:p>
            <a:endParaRPr lang="fi-FI" sz="2400" dirty="0" smtClean="0"/>
          </a:p>
          <a:p>
            <a:r>
              <a:rPr lang="fi-FI" sz="2400" dirty="0" smtClean="0"/>
              <a:t>Tunnuslause  </a:t>
            </a:r>
          </a:p>
          <a:p>
            <a:endParaRPr lang="fi-FI" sz="2400" dirty="0" smtClean="0"/>
          </a:p>
          <a:p>
            <a:pPr marL="269875"/>
            <a:r>
              <a:rPr lang="fi-FI" sz="2400" dirty="0" smtClean="0"/>
              <a:t>”Uusi elämäsi palvelujen Keminmaassa”</a:t>
            </a:r>
          </a:p>
        </p:txBody>
      </p:sp>
    </p:spTree>
    <p:extLst>
      <p:ext uri="{BB962C8B-B14F-4D97-AF65-F5344CB8AC3E}">
        <p14:creationId xmlns:p14="http://schemas.microsoft.com/office/powerpoint/2010/main" val="6265202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064896" cy="792088"/>
          </a:xfrm>
        </p:spPr>
        <p:txBody>
          <a:bodyPr/>
          <a:lstStyle/>
          <a:p>
            <a:pPr marL="0" indent="0" algn="l">
              <a:buNone/>
            </a:pPr>
            <a:r>
              <a:rPr lang="fi-FI" sz="3200" dirty="0" smtClean="0"/>
              <a:t>1. Kunnan asukkaiden hyvinvointi - HyTe </a:t>
            </a:r>
            <a:endParaRPr lang="fi-FI" sz="3200" dirty="0"/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629117"/>
              </p:ext>
            </p:extLst>
          </p:nvPr>
        </p:nvGraphicFramePr>
        <p:xfrm>
          <a:off x="1524000" y="1397000"/>
          <a:ext cx="6720408" cy="4745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408"/>
              </a:tblGrid>
              <a:tr h="449411">
                <a:tc>
                  <a:txBody>
                    <a:bodyPr/>
                    <a:lstStyle/>
                    <a:p>
                      <a:r>
                        <a:rPr lang="fi-FI" sz="2800" dirty="0" smtClean="0">
                          <a:solidFill>
                            <a:schemeClr val="tx1"/>
                          </a:solidFill>
                        </a:rPr>
                        <a:t>Tavoitteet</a:t>
                      </a:r>
                      <a:endParaRPr lang="fi-FI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7569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Hyvinvoinnin</a:t>
                      </a:r>
                      <a:r>
                        <a:rPr lang="fi-FI" baseline="0" dirty="0" smtClean="0"/>
                        <a:t> ja terveyden edistäminen on olennainen osa toimielinten toiminnan ja talouden suunnittelua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HyTe –toiminto on kuvattu, vastuutettu</a:t>
                      </a:r>
                      <a:r>
                        <a:rPr lang="fi-FI" baseline="0" dirty="0" smtClean="0"/>
                        <a:t> ja resursoitu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HyTe –palveluista on muodostettu kunnan,</a:t>
                      </a:r>
                      <a:r>
                        <a:rPr lang="fi-FI" baseline="0" dirty="0" smtClean="0"/>
                        <a:t> yritysten ja kolmannen sektorin toimijoiden arvoketju, joka toteuttaa kuntastrategian tavoitteita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Kunnan ja tulevan maakunnan HyTe –toimintojen rajapinta on määritelty</a:t>
                      </a:r>
                      <a:r>
                        <a:rPr lang="fi-FI" baseline="0" dirty="0" smtClean="0"/>
                        <a:t> ja kunta vaikuttaa maakunnan HyTe –palvelujen tuottamiseen kuntastrategian tavoitteiden mukaisesti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i-FI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267199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064896" cy="792088"/>
          </a:xfrm>
        </p:spPr>
        <p:txBody>
          <a:bodyPr/>
          <a:lstStyle/>
          <a:p>
            <a:pPr marL="0" indent="0" algn="l">
              <a:buNone/>
            </a:pPr>
            <a:r>
              <a:rPr lang="fi-FI" sz="3200" dirty="0" smtClean="0"/>
              <a:t>1. Kunnan asukkaiden hyvinvointi - HyTe </a:t>
            </a:r>
            <a:endParaRPr lang="fi-FI" sz="3200" dirty="0"/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259464"/>
              </p:ext>
            </p:extLst>
          </p:nvPr>
        </p:nvGraphicFramePr>
        <p:xfrm>
          <a:off x="1524000" y="1397000"/>
          <a:ext cx="6720408" cy="51265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408"/>
              </a:tblGrid>
              <a:tr h="449411">
                <a:tc>
                  <a:txBody>
                    <a:bodyPr/>
                    <a:lstStyle/>
                    <a:p>
                      <a:r>
                        <a:rPr lang="fi-FI" sz="2800" dirty="0" smtClean="0">
                          <a:solidFill>
                            <a:schemeClr val="tx1"/>
                          </a:solidFill>
                        </a:rPr>
                        <a:t>Toteuttaminen</a:t>
                      </a:r>
                      <a:endParaRPr lang="fi-FI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7569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HyTe –toiminto sisällytetään sivistyslautakunnan</a:t>
                      </a:r>
                      <a:r>
                        <a:rPr lang="fi-FI" baseline="0" dirty="0" smtClean="0"/>
                        <a:t> vastuualueeksi</a:t>
                      </a:r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Kunta rekrytoi päätoimisen hyvinvointiohjaajan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Kunkin</a:t>
                      </a:r>
                      <a:r>
                        <a:rPr lang="fi-FI" baseline="0" dirty="0" smtClean="0"/>
                        <a:t> talousarviovuoden </a:t>
                      </a:r>
                      <a:r>
                        <a:rPr lang="fi-FI" dirty="0" smtClean="0"/>
                        <a:t>HyTe –toimenpiteet kirjataan osaksi talousarvion</a:t>
                      </a:r>
                      <a:r>
                        <a:rPr lang="fi-FI" baseline="0" dirty="0" smtClean="0"/>
                        <a:t> tavoitteita. Tavoitteet muodostetaan kunnan sähköisen hyvinvointikertomuksen pohjalta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HyTe</a:t>
                      </a:r>
                      <a:r>
                        <a:rPr lang="fi-FI" baseline="0" dirty="0" smtClean="0"/>
                        <a:t> –palveluyritysten kasvua ja uuden yritystoiminnan edellytyksiä</a:t>
                      </a:r>
                      <a:r>
                        <a:rPr lang="fi-FI" dirty="0" smtClean="0"/>
                        <a:t> tuetaan elinkeinopolitiikan toimenpiteiden kautta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Kunta</a:t>
                      </a:r>
                      <a:r>
                        <a:rPr lang="fi-FI" baseline="0" dirty="0" smtClean="0"/>
                        <a:t> edistää kolmannen sektorin toimijoiden osallistumista HyTe –palvelujen tuottamisessa sekä kuntalaisten aktiivisuutta HyTe –toimintojen osallistumisessa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Kunta on määritellyt menettelyt</a:t>
                      </a:r>
                      <a:r>
                        <a:rPr lang="fi-FI" baseline="0" dirty="0" smtClean="0"/>
                        <a:t> tulevan maakunnan HyTe –palveluiden turvaamiseksi kunnan asukkaille</a:t>
                      </a:r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489199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08912" cy="792088"/>
          </a:xfrm>
        </p:spPr>
        <p:txBody>
          <a:bodyPr/>
          <a:lstStyle/>
          <a:p>
            <a:pPr marL="0" indent="0" algn="l">
              <a:buNone/>
            </a:pPr>
            <a:r>
              <a:rPr lang="fi-FI" sz="2800" dirty="0"/>
              <a:t>2. </a:t>
            </a:r>
            <a:r>
              <a:rPr lang="fi-FI" sz="2800" dirty="0" smtClean="0"/>
              <a:t>Palvelujen </a:t>
            </a:r>
            <a:r>
              <a:rPr lang="fi-FI" sz="2800" dirty="0"/>
              <a:t>järjestäminen ja tuottaminen  </a:t>
            </a:r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246479"/>
              </p:ext>
            </p:extLst>
          </p:nvPr>
        </p:nvGraphicFramePr>
        <p:xfrm>
          <a:off x="1547664" y="1844824"/>
          <a:ext cx="6720408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408"/>
              </a:tblGrid>
              <a:tr h="502384">
                <a:tc>
                  <a:txBody>
                    <a:bodyPr/>
                    <a:lstStyle/>
                    <a:p>
                      <a:r>
                        <a:rPr lang="fi-FI" sz="2800" dirty="0" smtClean="0">
                          <a:solidFill>
                            <a:schemeClr val="tx1"/>
                          </a:solidFill>
                        </a:rPr>
                        <a:t>Tavoitteet</a:t>
                      </a:r>
                      <a:endParaRPr lang="fi-FI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7569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Kunta</a:t>
                      </a:r>
                      <a:r>
                        <a:rPr lang="fi-FI" baseline="0" dirty="0" smtClean="0"/>
                        <a:t> tuottaa pääsääntöisesti itse varhaiskasvatuksen, perusopetuksen ja lukiokoulutuksen, vapaa-aikapalvelut, kirjastopalvelut, teknisen toimen palvelut sekä kuntaorganisaation omat hallintopalvelut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Kunta tuottaa järjestämisvastuullaan</a:t>
                      </a:r>
                      <a:r>
                        <a:rPr lang="fi-FI" baseline="0" dirty="0" smtClean="0"/>
                        <a:t> olevat </a:t>
                      </a:r>
                      <a:r>
                        <a:rPr lang="fi-FI" dirty="0" smtClean="0"/>
                        <a:t>sosiaali- ja terveydenhuollon</a:t>
                      </a:r>
                      <a:r>
                        <a:rPr lang="fi-FI" baseline="0" dirty="0" smtClean="0"/>
                        <a:t> palvelut itse niiltä osin, kuin niitä ei ole ulkoistettu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Palvelujen</a:t>
                      </a:r>
                      <a:r>
                        <a:rPr lang="fi-FI" baseline="0" dirty="0" smtClean="0"/>
                        <a:t> järjestämisessä huomioidaan asiakkaiden ja kuntalaisten osallisuus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Kunnan palvelujen laatu ja vaikuttavuus </a:t>
                      </a:r>
                      <a:r>
                        <a:rPr lang="fi-FI" dirty="0" smtClean="0">
                          <a:solidFill>
                            <a:schemeClr val="tx1"/>
                          </a:solidFill>
                        </a:rPr>
                        <a:t>ovat </a:t>
                      </a:r>
                      <a:r>
                        <a:rPr lang="fi-FI" dirty="0" smtClean="0"/>
                        <a:t>kilpailukykyiset</a:t>
                      </a:r>
                      <a:r>
                        <a:rPr lang="fi-FI" baseline="0" dirty="0" smtClean="0"/>
                        <a:t> yksityisen palvelutuotannon kanssa</a:t>
                      </a:r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463081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08912" cy="792088"/>
          </a:xfrm>
        </p:spPr>
        <p:txBody>
          <a:bodyPr/>
          <a:lstStyle/>
          <a:p>
            <a:pPr marL="0" indent="0" algn="l">
              <a:buNone/>
            </a:pPr>
            <a:r>
              <a:rPr lang="fi-FI" sz="2800" dirty="0"/>
              <a:t>2. </a:t>
            </a:r>
            <a:r>
              <a:rPr lang="fi-FI" sz="2800" dirty="0" smtClean="0"/>
              <a:t>Palvelujen </a:t>
            </a:r>
            <a:r>
              <a:rPr lang="fi-FI" sz="2800" dirty="0"/>
              <a:t>järjestäminen ja tuottaminen  </a:t>
            </a:r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983404"/>
              </p:ext>
            </p:extLst>
          </p:nvPr>
        </p:nvGraphicFramePr>
        <p:xfrm>
          <a:off x="1547664" y="1772816"/>
          <a:ext cx="6720408" cy="4037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408"/>
              </a:tblGrid>
              <a:tr h="449411">
                <a:tc>
                  <a:txBody>
                    <a:bodyPr/>
                    <a:lstStyle/>
                    <a:p>
                      <a:r>
                        <a:rPr lang="fi-FI" sz="2800" dirty="0" smtClean="0">
                          <a:solidFill>
                            <a:schemeClr val="tx1"/>
                          </a:solidFill>
                        </a:rPr>
                        <a:t>Toteuttaminen</a:t>
                      </a:r>
                      <a:endParaRPr lang="fi-FI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7569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Kunnan</a:t>
                      </a:r>
                      <a:r>
                        <a:rPr lang="fi-FI" baseline="0" dirty="0" smtClean="0"/>
                        <a:t> järjestämät ja tuottamat palvelut kuvataan palvelustrategiassa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Kunta luo</a:t>
                      </a:r>
                      <a:r>
                        <a:rPr lang="fi-FI" baseline="0" dirty="0" smtClean="0"/>
                        <a:t> aktiivisen kumppanuusverkoston kunnan ulkopuolisten palvelujen tuottajien kanssa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Kunta</a:t>
                      </a:r>
                      <a:r>
                        <a:rPr lang="fi-FI" baseline="0" dirty="0" smtClean="0"/>
                        <a:t> seuraa aktiivisesti uuden maakunnan järjestämien ja tuottamien palvelujen toteutumista ja vaikuttaa niiden saatavuuteen ja laatuun</a:t>
                      </a:r>
                      <a:endParaRPr lang="fi-FI" dirty="0"/>
                    </a:p>
                  </a:txBody>
                  <a:tcPr/>
                </a:tc>
              </a:tr>
              <a:tr h="44941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dirty="0" smtClean="0"/>
                        <a:t>Kunta mahdollistaa</a:t>
                      </a:r>
                      <a:r>
                        <a:rPr lang="fi-FI" baseline="0" dirty="0" smtClean="0"/>
                        <a:t> asiakkaiden osallisuuden asiakasraatien avulla. Kuntalaisten osallisuus toteutetaan vaikuttamistoimielinten toiminnan kautta sekä tiedottamalla aktiivisesti palveluista ja niiden tuottamisesta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018126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navesi">
  <a:themeElements>
    <a:clrScheme name="Vanavesi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Vanavesi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navesi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2017</TotalTime>
  <Words>1189</Words>
  <Application>Microsoft Office PowerPoint</Application>
  <PresentationFormat>Näytössä katseltava diaesitys (4:3)</PresentationFormat>
  <Paragraphs>138</Paragraphs>
  <Slides>19</Slides>
  <Notes>2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0" baseType="lpstr">
      <vt:lpstr>Vanavesi</vt:lpstr>
      <vt:lpstr>Kuntastrategia </vt:lpstr>
      <vt:lpstr>Sisällys</vt:lpstr>
      <vt:lpstr>Kuntalain 37 § velvoite</vt:lpstr>
      <vt:lpstr>Strategian tavoitteet</vt:lpstr>
      <vt:lpstr>Keminmaan kunta 2021</vt:lpstr>
      <vt:lpstr>1. Kunnan asukkaiden hyvinvointi - HyTe </vt:lpstr>
      <vt:lpstr>1. Kunnan asukkaiden hyvinvointi - HyTe </vt:lpstr>
      <vt:lpstr>2. Palvelujen järjestäminen ja tuottaminen  </vt:lpstr>
      <vt:lpstr>2. Palvelujen järjestäminen ja tuottaminen  </vt:lpstr>
      <vt:lpstr>3. Kunnan tehtävien palvelutavoitteet  </vt:lpstr>
      <vt:lpstr>3. Kunnan tehtävien palvelutavoitteet  </vt:lpstr>
      <vt:lpstr>4. Kunnan omistajapolitiikka  </vt:lpstr>
      <vt:lpstr>4. Kunnan omistajapolitiikka  </vt:lpstr>
      <vt:lpstr>5. Kunnan henkilöstöpolitiikka  </vt:lpstr>
      <vt:lpstr>5. Kunnan henkilöstöpolitiikka  </vt:lpstr>
      <vt:lpstr>6. Asukkaiden osallistumis- ja  vaikuttamis- mahdollisuudet  </vt:lpstr>
      <vt:lpstr>6. Asukkaiden osallistumis- ja  vaikuttamis- mahdollisuudet  </vt:lpstr>
      <vt:lpstr>6. Kunnan elinvoiman kehittäminen</vt:lpstr>
      <vt:lpstr>6. Kunnan elinvoiman kehittäminen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Valtuustoseminaari 17. – 18.4.2013</dc:title>
  <dc:creator>Mauri Posio</dc:creator>
  <cp:lastModifiedBy>Merja Michelsson</cp:lastModifiedBy>
  <cp:revision>271</cp:revision>
  <cp:lastPrinted>2018-04-11T12:24:36Z</cp:lastPrinted>
  <dcterms:created xsi:type="dcterms:W3CDTF">2013-04-15T07:25:22Z</dcterms:created>
  <dcterms:modified xsi:type="dcterms:W3CDTF">2018-04-12T05:43:18Z</dcterms:modified>
</cp:coreProperties>
</file>