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4"/>
  </p:sldMasterIdLst>
  <p:notesMasterIdLst>
    <p:notesMasterId r:id="rId19"/>
  </p:notesMasterIdLst>
  <p:sldIdLst>
    <p:sldId id="256" r:id="rId5"/>
    <p:sldId id="259" r:id="rId6"/>
    <p:sldId id="266" r:id="rId7"/>
    <p:sldId id="258" r:id="rId8"/>
    <p:sldId id="264" r:id="rId9"/>
    <p:sldId id="265" r:id="rId10"/>
    <p:sldId id="260" r:id="rId11"/>
    <p:sldId id="267" r:id="rId12"/>
    <p:sldId id="268" r:id="rId13"/>
    <p:sldId id="269" r:id="rId14"/>
    <p:sldId id="262" r:id="rId15"/>
    <p:sldId id="257" r:id="rId16"/>
    <p:sldId id="263" r:id="rId17"/>
    <p:sldId id="261" r:id="rId18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A1F863-97B6-4452-B999-7A44B40A4276}" v="106" dt="2020-05-20T07:17:50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104" d="100"/>
          <a:sy n="104" d="100"/>
        </p:scale>
        <p:origin x="108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7EAC2-E424-4BB7-AFDF-14B9EDD660D3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65E11-0AC5-40C4-B4DA-5F41E076F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481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354400" y="3135600"/>
            <a:ext cx="6264000" cy="1152000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249FFF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354400" y="4604400"/>
            <a:ext cx="5256000" cy="824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GB"/>
          </a:p>
        </p:txBody>
      </p:sp>
      <p:pic>
        <p:nvPicPr>
          <p:cNvPr id="7" name="Picture 17" descr="etusivun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25" y="682625"/>
            <a:ext cx="3044825" cy="1614488"/>
          </a:xfrm>
          <a:prstGeom prst="rect">
            <a:avLst/>
          </a:prstGeom>
          <a:noFill/>
        </p:spPr>
      </p:pic>
      <p:pic>
        <p:nvPicPr>
          <p:cNvPr id="8" name="Picture 14" descr="etusivun alapalk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954400"/>
            <a:ext cx="8780462" cy="719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8073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4D80-E5C7-43E5-8C37-AFC384C4D732}" type="datetime1">
              <a:rPr lang="fi-FI" smtClean="0"/>
              <a:t>20.5.2020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Tekijätiedot ja/tai esityksen 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834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88000" y="2905200"/>
            <a:ext cx="7279200" cy="1501200"/>
          </a:xfrm>
        </p:spPr>
        <p:txBody>
          <a:bodyPr anchor="b">
            <a:normAutofit/>
          </a:bodyPr>
          <a:lstStyle>
            <a:lvl1pPr algn="l">
              <a:defRPr sz="3200" b="1" cap="none" baseline="0"/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188000" y="4406400"/>
            <a:ext cx="7279200" cy="118800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ACF04-6E34-4524-AA06-49C96A1CA9A3}" type="datetime1">
              <a:rPr lang="fi-FI" smtClean="0"/>
              <a:t>20.5.2020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Tekijätiedot ja/tai esityksen 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3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188000" y="2001600"/>
            <a:ext cx="3636000" cy="406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054400" y="2001600"/>
            <a:ext cx="3636000" cy="406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64CB-6FA4-41D0-8F5B-F190035AB73C}" type="datetime1">
              <a:rPr lang="fi-FI" smtClean="0"/>
              <a:t>20.5.2020</a:t>
            </a:fld>
            <a:endParaRPr lang="en-GB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Tekijätiedot ja/tai esityksen nimi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96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ko sivu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106826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188000" y="1861200"/>
            <a:ext cx="3603600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188000" y="2581200"/>
            <a:ext cx="3603600" cy="3492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5058000" y="1861200"/>
            <a:ext cx="3603600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5058000" y="2581200"/>
            <a:ext cx="3603600" cy="3492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GB" dirty="0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93361-A80A-45AD-90C6-381628F1D9E7}" type="datetime1">
              <a:rPr lang="fi-FI" smtClean="0"/>
              <a:t>20.5.2020</a:t>
            </a:fld>
            <a:endParaRPr lang="en-GB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Tekijätiedot ja/tai esityksen nimi</a:t>
            </a: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679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B3223-BD0C-4B2B-AB1A-1BB55A45AD4A}" type="datetime1">
              <a:rPr lang="fi-FI" smtClean="0"/>
              <a:t>20.5.2020</a:t>
            </a:fld>
            <a:endParaRPr lang="en-GB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Tekijätiedot ja/tai esityksen nimi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42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55D20-AB46-4431-94E9-874EDBE866A1}" type="datetime1">
              <a:rPr lang="fi-FI" smtClean="0"/>
              <a:t>20.5.2020</a:t>
            </a:fld>
            <a:endParaRPr lang="en-GB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Tekijätiedot ja/tai esityksen nimi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0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2570400" y="550800"/>
            <a:ext cx="6120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188000" y="1933200"/>
            <a:ext cx="7506000" cy="409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110808" y="6356350"/>
            <a:ext cx="1269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08852-B57E-4B2C-86A8-330B63B91EDC}" type="datetime1">
              <a:rPr lang="fi-FI" smtClean="0"/>
              <a:t>20.5.2020</a:t>
            </a:fld>
            <a:endParaRPr lang="en-GB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4000" y="6356350"/>
            <a:ext cx="54721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Tekijätiedot ja/tai esityksen nimi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7668344" y="6356350"/>
            <a:ext cx="10184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B7FB2-350C-4D14-9041-2392A9F69A4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16" descr="pikku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388" y="179388"/>
            <a:ext cx="1979612" cy="1185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963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249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hyperlink" Target="mailto:pertti.kotamaki@ramboll.fi" TargetMode="External"/><Relationship Id="rId4" Type="http://schemas.openxmlformats.org/officeDocument/2006/relationships/hyperlink" Target="mailto:marja.lindroos@espoo.f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Niittyportti, Niittytaival ja Taivalportti katujen suunnitteluhanke</a:t>
            </a:r>
            <a:br>
              <a:rPr lang="fi-FI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354400" y="4797152"/>
            <a:ext cx="5256000" cy="63164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Marja Lindroos, Espoon kaupunki, Kaupunkitekniikan keskus</a:t>
            </a:r>
          </a:p>
        </p:txBody>
      </p:sp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9391BDA3-C142-4152-876E-F2442CCF0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6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124"/>
    </mc:Choice>
    <mc:Fallback>
      <p:transition spd="slow" advClick="0" advTm="21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A0779F-A669-49DE-ACD3-6C47E4653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800" y="253659"/>
            <a:ext cx="6120000" cy="1143000"/>
          </a:xfrm>
        </p:spPr>
        <p:txBody>
          <a:bodyPr/>
          <a:lstStyle/>
          <a:p>
            <a:r>
              <a:rPr lang="fi-FI" dirty="0"/>
              <a:t>Niittyportti</a:t>
            </a:r>
            <a:br>
              <a:rPr lang="fi-FI" dirty="0"/>
            </a:br>
            <a:r>
              <a:rPr lang="fi-FI" sz="2400" dirty="0">
                <a:solidFill>
                  <a:schemeClr val="tx1"/>
                </a:solidFill>
              </a:rPr>
              <a:t>Luonnos 12.5.2020</a:t>
            </a:r>
            <a:endParaRPr lang="fi-FI" sz="24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6938DCF-1FF6-47A1-8302-758ED8D35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4D80-E5C7-43E5-8C37-AFC384C4D732}" type="datetime1">
              <a:rPr lang="fi-FI" smtClean="0"/>
              <a:t>20.5.2020</a:t>
            </a:fld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23BD845-3B79-4579-8A28-2EC32E89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10</a:t>
            </a:fld>
            <a:endParaRPr lang="en-GB"/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49739DDE-ABEC-4639-BBA9-BE8343989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3568" y="1396659"/>
            <a:ext cx="4124325" cy="1876425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DB763F85-9BFE-4782-91BC-317541C78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049" y="3374182"/>
            <a:ext cx="5881263" cy="291116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C74D703D-6ABB-4309-8851-6C07CDBC3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893" y="1320459"/>
            <a:ext cx="4143375" cy="1952625"/>
          </a:xfrm>
          <a:prstGeom prst="rect">
            <a:avLst/>
          </a:prstGeom>
        </p:spPr>
      </p:pic>
      <p:pic>
        <p:nvPicPr>
          <p:cNvPr id="3" name="Ääni 2">
            <a:hlinkClick r:id="" action="ppaction://media"/>
            <a:extLst>
              <a:ext uri="{FF2B5EF4-FFF2-40B4-BE49-F238E27FC236}">
                <a16:creationId xmlns:a16="http://schemas.microsoft.com/office/drawing/2014/main" id="{164DF240-A81B-4BA1-85AC-B49C46293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6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3077"/>
    </mc:Choice>
    <mc:Fallback>
      <p:transition spd="slow" advClick="0" advTm="53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DF3E3D-543E-40A3-97D8-80F2EDF8A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50800"/>
            <a:ext cx="6120000" cy="1143000"/>
          </a:xfrm>
        </p:spPr>
        <p:txBody>
          <a:bodyPr anchor="t">
            <a:normAutofit/>
          </a:bodyPr>
          <a:lstStyle/>
          <a:p>
            <a:r>
              <a:rPr lang="fi-FI" dirty="0"/>
              <a:t>Katujen suunnitteluprosessi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DCBECA-AB3C-469B-B432-BF81C4C7C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1640" y="1628800"/>
            <a:ext cx="6696368" cy="4068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b="1" dirty="0"/>
              <a:t>Yleissuunnittelu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Liittyy yleis- ja asemakaavoitukseen 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b="1" dirty="0"/>
              <a:t>Katusuunnitelma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Laaditaan kaikista asemakaava-alueen kaduista </a:t>
            </a:r>
          </a:p>
          <a:p>
            <a:r>
              <a:rPr lang="fi-FI" dirty="0"/>
              <a:t>On virallinen asiakirja </a:t>
            </a:r>
          </a:p>
          <a:p>
            <a:r>
              <a:rPr lang="fi-FI" dirty="0"/>
              <a:t>Sitä koskee maankäyttö- ja rakennuslain mukainen hyväksymismenettely 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Rakennussuunnitelma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Määritellään yksityiskohtaisesti kaikki rakennustekniset työt, massa- ja määrätiedot sekä kustannusarvio. </a:t>
            </a:r>
          </a:p>
          <a:p>
            <a:endParaRPr lang="fi-FI" dirty="0"/>
          </a:p>
          <a:p>
            <a:endParaRPr lang="en-US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9C1EBE-C7D4-4782-AE8E-C5422DF4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10808" y="6356350"/>
            <a:ext cx="126950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8594D80-E5C7-43E5-8C37-AFC384C4D732}" type="datetime1">
              <a:rPr lang="fi-FI" smtClean="0"/>
              <a:pPr>
                <a:spcAft>
                  <a:spcPts val="600"/>
                </a:spcAft>
              </a:pPr>
              <a:t>20.5.2020</a:t>
            </a:fld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C390F5A-C6DF-464F-BC15-68378EC9B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CAB7FB2-350C-4D14-9041-2392A9F69A4F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pic>
        <p:nvPicPr>
          <p:cNvPr id="3" name="Ääni 2">
            <a:hlinkClick r:id="" action="ppaction://media"/>
            <a:extLst>
              <a:ext uri="{FF2B5EF4-FFF2-40B4-BE49-F238E27FC236}">
                <a16:creationId xmlns:a16="http://schemas.microsoft.com/office/drawing/2014/main" id="{0C56942E-1167-4956-BFBC-73BEA9B79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3461"/>
    </mc:Choice>
    <mc:Fallback>
      <p:transition spd="slow" advClick="0" advTm="113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Aikataulu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Mikäli kaavasta ei tule valituksia, voidaan katusuunnittelua viedä eteenpäin</a:t>
            </a:r>
          </a:p>
          <a:p>
            <a:r>
              <a:rPr lang="fi-FI" dirty="0"/>
              <a:t>Katusuunnitelmaehdotukset maankäyttö- ja rakennusasetuksen 43 §:n mukaisesti julkisesti nähtäville elokuussa 2020.</a:t>
            </a:r>
          </a:p>
          <a:p>
            <a:r>
              <a:rPr lang="fi-FI" dirty="0"/>
              <a:t>Rakentaminen alustavasti suunniteltu alkavaksi syksyllä 2020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4D80-E5C7-43E5-8C37-AFC384C4D732}" type="datetime1">
              <a:rPr lang="fi-FI" smtClean="0"/>
              <a:t>20.5.2020</a:t>
            </a:fld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fi-FI" smtClean="0"/>
              <a:t>12</a:t>
            </a:fld>
            <a:endParaRPr lang="fi-FI"/>
          </a:p>
        </p:txBody>
      </p:sp>
      <p:pic>
        <p:nvPicPr>
          <p:cNvPr id="10" name="Ääni 9">
            <a:hlinkClick r:id="" action="ppaction://media"/>
            <a:extLst>
              <a:ext uri="{FF2B5EF4-FFF2-40B4-BE49-F238E27FC236}">
                <a16:creationId xmlns:a16="http://schemas.microsoft.com/office/drawing/2014/main" id="{C057DFB1-59CC-4951-97CE-F6C25EEDB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7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7954"/>
    </mc:Choice>
    <mc:Fallback>
      <p:transition spd="slow" advClick="0" advTm="27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5F6D39-F922-49DC-8945-D6A96E747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Suunnitelmien kommentointi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52ED6A-6EB5-42DC-AD77-FC3705236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Alueen asukkaiden ja aiheesta kiinnostuneiden toivotaan osallistuvan katusuunnitelmien laatimiseen</a:t>
            </a:r>
          </a:p>
          <a:p>
            <a:r>
              <a:rPr lang="fi-FI" dirty="0"/>
              <a:t>Kokeilemme Otakantaa.fi palvelun käyttöä </a:t>
            </a:r>
          </a:p>
          <a:p>
            <a:pPr lvl="1"/>
            <a:r>
              <a:rPr lang="fi-FI" dirty="0"/>
              <a:t>Yleisötilaisuuden järjestäminen ei ole tällä hetkellä mahdollista koronatilanteen vuoksi</a:t>
            </a:r>
          </a:p>
          <a:p>
            <a:pPr lvl="1"/>
            <a:r>
              <a:rPr lang="fi-FI" dirty="0"/>
              <a:t>Keskustelusta osa hankkeen vuorovaikutusta</a:t>
            </a:r>
          </a:p>
          <a:p>
            <a:pPr lvl="1"/>
            <a:r>
              <a:rPr lang="fi-FI" dirty="0"/>
              <a:t>Keskustelun kautta pääsee esittämään kysymyksiä suunnittelijoille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F22D2A-6916-410A-BE79-65C303FB7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4D80-E5C7-43E5-8C37-AFC384C4D732}" type="datetime1">
              <a:rPr lang="fi-FI" smtClean="0"/>
              <a:t>20.5.2020</a:t>
            </a:fld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AD23ADD-B29F-455A-A81F-4A7D6CE8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13</a:t>
            </a:fld>
            <a:endParaRPr lang="en-GB"/>
          </a:p>
        </p:txBody>
      </p:sp>
      <p:pic>
        <p:nvPicPr>
          <p:cNvPr id="7" name="Ääni 6">
            <a:hlinkClick r:id="" action="ppaction://media"/>
            <a:extLst>
              <a:ext uri="{FF2B5EF4-FFF2-40B4-BE49-F238E27FC236}">
                <a16:creationId xmlns:a16="http://schemas.microsoft.com/office/drawing/2014/main" id="{8E76EAC2-8675-44D8-BAF2-AF611A477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8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4679"/>
    </mc:Choice>
    <mc:Fallback>
      <p:transition spd="slow" advClick="0" advTm="44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62E512-7CB5-4D90-AC65-1C478DC3C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Lisätietoja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1265AB-A217-403B-9FFA-B4CB39EED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916832"/>
            <a:ext cx="8010432" cy="4109568"/>
          </a:xfrm>
        </p:spPr>
        <p:txBody>
          <a:bodyPr/>
          <a:lstStyle/>
          <a:p>
            <a:r>
              <a:rPr lang="fi-FI" dirty="0"/>
              <a:t>Lisätietoja antaa:</a:t>
            </a:r>
          </a:p>
          <a:p>
            <a:pPr marL="457200" lvl="1" indent="0">
              <a:buNone/>
            </a:pPr>
            <a:r>
              <a:rPr lang="fi-FI" dirty="0"/>
              <a:t>Marja Lindroos, Espoon kaupunki, </a:t>
            </a:r>
            <a:r>
              <a:rPr lang="fi-FI" dirty="0">
                <a:hlinkClick r:id="rId4"/>
              </a:rPr>
              <a:t>marja.lindroos@espoo.fi</a:t>
            </a:r>
            <a:r>
              <a:rPr lang="fi-FI" dirty="0"/>
              <a:t>, puh. 040 639 3212</a:t>
            </a:r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r>
              <a:rPr lang="fi-FI" dirty="0"/>
              <a:t>Pertti Kotamäki, Ramboll Finland Oy, </a:t>
            </a:r>
            <a:r>
              <a:rPr lang="fi-FI" dirty="0">
                <a:hlinkClick r:id="rId5"/>
              </a:rPr>
              <a:t>pertti.kotamaki@ramboll.fi</a:t>
            </a:r>
            <a:r>
              <a:rPr lang="fi-FI" dirty="0"/>
              <a:t>; puh. 040 </a:t>
            </a:r>
            <a:r>
              <a:rPr lang="en-US" dirty="0"/>
              <a:t>731 5381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8273B5F-0C28-4635-8863-9EAEC16C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4D80-E5C7-43E5-8C37-AFC384C4D732}" type="datetime1">
              <a:rPr lang="fi-FI" smtClean="0"/>
              <a:t>20.5.2020</a:t>
            </a:fld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D77BD3A-11D6-4AEF-B476-250D3EEF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14</a:t>
            </a:fld>
            <a:endParaRPr lang="en-GB"/>
          </a:p>
        </p:txBody>
      </p:sp>
      <p:pic>
        <p:nvPicPr>
          <p:cNvPr id="9" name="Ääni 8">
            <a:hlinkClick r:id="" action="ppaction://media"/>
            <a:extLst>
              <a:ext uri="{FF2B5EF4-FFF2-40B4-BE49-F238E27FC236}">
                <a16:creationId xmlns:a16="http://schemas.microsoft.com/office/drawing/2014/main" id="{93EE116A-11C8-44C0-BC6B-F3FCE3F52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0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096"/>
    </mc:Choice>
    <mc:Fallback>
      <p:transition spd="slow" advClick="0" advTm="26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C369AC-AA90-4FCE-AF96-E4317C4E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Maankäytön tarpeet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03C6ECD-043A-4822-BCD7-A83F22D49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800" y="1844824"/>
            <a:ext cx="7506000" cy="4093200"/>
          </a:xfrm>
        </p:spPr>
        <p:txBody>
          <a:bodyPr>
            <a:normAutofit/>
          </a:bodyPr>
          <a:lstStyle/>
          <a:p>
            <a:r>
              <a:rPr lang="fi-FI" dirty="0"/>
              <a:t>Katuhanke perustuu Niittyportin, 212218, kaavamuutokseen</a:t>
            </a:r>
          </a:p>
          <a:p>
            <a:pPr lvl="1"/>
            <a:r>
              <a:rPr lang="fi-FI" dirty="0"/>
              <a:t>Kaavamuutos hyväksytty kaupunginhallituksessa 11.5.2020</a:t>
            </a:r>
          </a:p>
          <a:p>
            <a:pPr lvl="1"/>
            <a:r>
              <a:rPr lang="fi-FI" dirty="0"/>
              <a:t>Kaavan hyväksymispäätöksen tiedoksisaantiaika 7 vrk ja valitusaika 30 vrk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CAFA12-8F6C-413E-B1C5-4B7CB4AB9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4D80-E5C7-43E5-8C37-AFC384C4D732}" type="datetime1">
              <a:rPr lang="fi-FI" smtClean="0"/>
              <a:t>20.5.2020</a:t>
            </a:fld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0C2460-0514-4822-BB64-2692E057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2</a:t>
            </a:fld>
            <a:endParaRPr lang="en-GB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9EF79E4-7214-4001-B6A7-D334E8C56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148" y="4365104"/>
            <a:ext cx="6004196" cy="1080120"/>
          </a:xfrm>
          <a:prstGeom prst="rect">
            <a:avLst/>
          </a:prstGeom>
        </p:spPr>
      </p:pic>
      <p:pic>
        <p:nvPicPr>
          <p:cNvPr id="9" name="Ääni 8">
            <a:hlinkClick r:id="" action="ppaction://media"/>
            <a:extLst>
              <a:ext uri="{FF2B5EF4-FFF2-40B4-BE49-F238E27FC236}">
                <a16:creationId xmlns:a16="http://schemas.microsoft.com/office/drawing/2014/main" id="{9C81B892-7D9E-4FDA-8827-D94B74F32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3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690"/>
    </mc:Choice>
    <mc:Fallback>
      <p:transition spd="slow" advClick="0" advTm="26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84F860-79F1-42C0-A506-BEF2A696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50800"/>
            <a:ext cx="6120000" cy="1143000"/>
          </a:xfrm>
        </p:spPr>
        <p:txBody>
          <a:bodyPr anchor="t">
            <a:normAutofit/>
          </a:bodyPr>
          <a:lstStyle/>
          <a:p>
            <a:r>
              <a:rPr lang="fi-FI" dirty="0"/>
              <a:t>Maankäytön tarpeet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51FF29-B4D5-4F8E-9762-DB32BD912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707" y="2001858"/>
            <a:ext cx="4357293" cy="406774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000" dirty="0"/>
              <a:t>Tavoitteena on tiivistää metrokeskuksen lähiympäristöä ja lisätä asuinrakentamista hyvän saavutettavuuden alueella </a:t>
            </a:r>
          </a:p>
          <a:p>
            <a:pPr lvl="1">
              <a:lnSpc>
                <a:spcPct val="90000"/>
              </a:lnSpc>
            </a:pPr>
            <a:r>
              <a:rPr lang="fi-FI" sz="2000" dirty="0"/>
              <a:t>Kaava-alueelle on suunniteltu asuinkerrostalojen korttelialue (AK-1)</a:t>
            </a:r>
          </a:p>
          <a:p>
            <a:pPr>
              <a:lnSpc>
                <a:spcPct val="90000"/>
              </a:lnSpc>
            </a:pPr>
            <a:r>
              <a:rPr lang="fi-FI" sz="2000" dirty="0"/>
              <a:t>Niittykummun paloasema on siirtymässä uuteen sijaintiin</a:t>
            </a:r>
          </a:p>
          <a:p>
            <a:pPr>
              <a:lnSpc>
                <a:spcPct val="90000"/>
              </a:lnSpc>
            </a:pPr>
            <a:endParaRPr lang="fi-FI" sz="2000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588C282-2768-4AC1-99D6-2CEE8B52D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293" y="2001859"/>
            <a:ext cx="3636000" cy="2881529"/>
          </a:xfrm>
          <a:prstGeom prst="rect">
            <a:avLst/>
          </a:prstGeom>
          <a:noFill/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70E0738-F29B-4738-91F3-BA4FC96D0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10808" y="6356350"/>
            <a:ext cx="126950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8594D80-E5C7-43E5-8C37-AFC384C4D732}" type="datetime1">
              <a:rPr lang="fi-FI" smtClean="0"/>
              <a:pPr>
                <a:spcAft>
                  <a:spcPts val="600"/>
                </a:spcAft>
              </a:pPr>
              <a:t>20.5.2020</a:t>
            </a:fld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3539396-807F-462E-9F21-DD9C71AC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CAB7FB2-350C-4D14-9041-2392A9F69A4F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pic>
        <p:nvPicPr>
          <p:cNvPr id="8" name="Ääni 7">
            <a:hlinkClick r:id="" action="ppaction://media"/>
            <a:extLst>
              <a:ext uri="{FF2B5EF4-FFF2-40B4-BE49-F238E27FC236}">
                <a16:creationId xmlns:a16="http://schemas.microsoft.com/office/drawing/2014/main" id="{4C690602-EAFB-4C90-8C06-380301591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8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1817"/>
    </mc:Choice>
    <mc:Fallback>
      <p:transition spd="slow" advClick="0" advTm="7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CECE48-EEFA-45B9-97AA-BA874C24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50800"/>
            <a:ext cx="6120000" cy="1143000"/>
          </a:xfrm>
        </p:spPr>
        <p:txBody>
          <a:bodyPr anchor="t">
            <a:normAutofit/>
          </a:bodyPr>
          <a:lstStyle/>
          <a:p>
            <a:r>
              <a:rPr lang="fi-FI" dirty="0"/>
              <a:t>Nykytila </a:t>
            </a:r>
            <a:br>
              <a:rPr lang="fi-FI" dirty="0"/>
            </a:br>
            <a:r>
              <a:rPr lang="fi-FI" sz="2400" dirty="0">
                <a:solidFill>
                  <a:schemeClr val="tx1"/>
                </a:solidFill>
              </a:rPr>
              <a:t>Taivalportin katualue</a:t>
            </a:r>
          </a:p>
        </p:txBody>
      </p:sp>
      <p:pic>
        <p:nvPicPr>
          <p:cNvPr id="18" name="Sisällön paikkamerkki 17" descr="Kuva, joka sisältää kohteen ulko, tie, mies, rekka&#10;&#10;Kuvaus luotu automaattisesti">
            <a:extLst>
              <a:ext uri="{FF2B5EF4-FFF2-40B4-BE49-F238E27FC236}">
                <a16:creationId xmlns:a16="http://schemas.microsoft.com/office/drawing/2014/main" id="{D2FA3BED-9FC8-45C2-A2AB-C752094B3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 b="25149"/>
          <a:stretch/>
        </p:blipFill>
        <p:spPr>
          <a:xfrm>
            <a:off x="1188000" y="1933200"/>
            <a:ext cx="7506000" cy="4093200"/>
          </a:xfrm>
          <a:noFill/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04D8C26-959C-4DAE-83E3-7F45B4F2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10808" y="6356350"/>
            <a:ext cx="126950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8594D80-E5C7-43E5-8C37-AFC384C4D732}" type="datetime1">
              <a:rPr lang="fi-FI" smtClean="0"/>
              <a:pPr>
                <a:spcAft>
                  <a:spcPts val="600"/>
                </a:spcAft>
              </a:pPr>
              <a:t>20.5.2020</a:t>
            </a:fld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80EBCAD-ABEE-46FA-8177-5F8EA5E90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CAB7FB2-350C-4D14-9041-2392A9F69A4F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pic>
        <p:nvPicPr>
          <p:cNvPr id="6" name="Ääni 5">
            <a:hlinkClick r:id="" action="ppaction://media"/>
            <a:extLst>
              <a:ext uri="{FF2B5EF4-FFF2-40B4-BE49-F238E27FC236}">
                <a16:creationId xmlns:a16="http://schemas.microsoft.com/office/drawing/2014/main" id="{91F7FF97-CEE0-4260-9FAB-7A326CAD5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093296"/>
            <a:ext cx="548804" cy="54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2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018"/>
    </mc:Choice>
    <mc:Fallback>
      <p:transition spd="slow" advClick="0" advTm="4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83D61D9-6B7B-4EB8-80F2-1D867315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50800"/>
            <a:ext cx="6120000" cy="1143000"/>
          </a:xfrm>
        </p:spPr>
        <p:txBody>
          <a:bodyPr/>
          <a:lstStyle/>
          <a:p>
            <a:r>
              <a:rPr lang="fi-FI" dirty="0"/>
              <a:t>Nykytila </a:t>
            </a:r>
            <a:br>
              <a:rPr lang="fi-FI" dirty="0"/>
            </a:br>
            <a:r>
              <a:rPr lang="fi-FI" sz="2400" dirty="0">
                <a:solidFill>
                  <a:schemeClr val="tx1"/>
                </a:solidFill>
              </a:rPr>
              <a:t>Niittytaipaleen katualue</a:t>
            </a:r>
            <a:endParaRPr lang="en-US" sz="2400" dirty="0"/>
          </a:p>
        </p:txBody>
      </p:sp>
      <p:pic>
        <p:nvPicPr>
          <p:cNvPr id="10" name="Sisällön paikkamerkki 9" descr="Kuva, joka sisältää kohteen ulko, rakennus, vesi, penkki&#10;&#10;Kuvaus luotu automaattisesti">
            <a:extLst>
              <a:ext uri="{FF2B5EF4-FFF2-40B4-BE49-F238E27FC236}">
                <a16:creationId xmlns:a16="http://schemas.microsoft.com/office/drawing/2014/main" id="{F5C88A39-A5AD-4030-8BB5-4D63725D88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9"/>
          <a:stretch/>
        </p:blipFill>
        <p:spPr>
          <a:xfrm rot="5400000">
            <a:off x="4711560" y="2307408"/>
            <a:ext cx="4068000" cy="3456384"/>
          </a:xfrm>
          <a:noFill/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F6DB84B-FC55-4C9F-B806-8B6BF917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10808" y="6356350"/>
            <a:ext cx="126950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4593361-A80A-45AD-90C6-381628F1D9E7}" type="datetime1">
              <a:rPr lang="fi-FI" smtClean="0"/>
              <a:pPr>
                <a:spcAft>
                  <a:spcPts val="600"/>
                </a:spcAft>
              </a:pPr>
              <a:t>20.5.2020</a:t>
            </a:fld>
            <a:endParaRPr lang="en-GB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73EFE950-596B-477C-8B12-9F16B9DE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CAB7FB2-350C-4D14-9041-2392A9F69A4F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pic>
        <p:nvPicPr>
          <p:cNvPr id="20" name="Sisällön paikkamerkki 19" descr="Kuva, joka sisältää kohteen ulko, rakennus, seuraa, juna&#10;&#10;Kuvaus luotu automaattisesti">
            <a:extLst>
              <a:ext uri="{FF2B5EF4-FFF2-40B4-BE49-F238E27FC236}">
                <a16:creationId xmlns:a16="http://schemas.microsoft.com/office/drawing/2014/main" id="{58792FC6-09B7-4074-95D7-B404E5B3E3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8" r="21123"/>
          <a:stretch/>
        </p:blipFill>
        <p:spPr>
          <a:xfrm>
            <a:off x="1115616" y="2001600"/>
            <a:ext cx="3312368" cy="4068000"/>
          </a:xfrm>
        </p:spPr>
      </p:pic>
      <p:pic>
        <p:nvPicPr>
          <p:cNvPr id="3" name="Ääni 2">
            <a:hlinkClick r:id="" action="ppaction://media"/>
            <a:extLst>
              <a:ext uri="{FF2B5EF4-FFF2-40B4-BE49-F238E27FC236}">
                <a16:creationId xmlns:a16="http://schemas.microsoft.com/office/drawing/2014/main" id="{A3CF2F7A-2493-42CB-9935-FADB575C4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3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464"/>
    </mc:Choice>
    <mc:Fallback>
      <p:transition spd="slow" advClick="0" advTm="13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A14EBA-6218-463B-8E5C-0D970BE6B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400" y="550800"/>
            <a:ext cx="6120000" cy="1143000"/>
          </a:xfrm>
        </p:spPr>
        <p:txBody>
          <a:bodyPr anchor="t">
            <a:normAutofit/>
          </a:bodyPr>
          <a:lstStyle/>
          <a:p>
            <a:r>
              <a:rPr lang="fi-FI" dirty="0"/>
              <a:t>Nykytila </a:t>
            </a:r>
            <a:br>
              <a:rPr lang="fi-FI" dirty="0"/>
            </a:br>
            <a:r>
              <a:rPr lang="fi-FI" sz="2400" dirty="0">
                <a:solidFill>
                  <a:schemeClr val="tx1"/>
                </a:solidFill>
              </a:rPr>
              <a:t>Niittyportin katualue</a:t>
            </a:r>
          </a:p>
        </p:txBody>
      </p:sp>
      <p:pic>
        <p:nvPicPr>
          <p:cNvPr id="11" name="Sisällön paikkamerkki 10" descr="Kuva, joka sisältää kohteen ulko, tie, näkymä, katu&#10;&#10;Kuvaus luotu automaattisesti">
            <a:extLst>
              <a:ext uri="{FF2B5EF4-FFF2-40B4-BE49-F238E27FC236}">
                <a16:creationId xmlns:a16="http://schemas.microsoft.com/office/drawing/2014/main" id="{3A8220C6-32B1-42AE-95FF-132DBF063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0"/>
          <a:stretch/>
        </p:blipFill>
        <p:spPr>
          <a:xfrm>
            <a:off x="971600" y="1844824"/>
            <a:ext cx="7506000" cy="4093200"/>
          </a:xfrm>
          <a:noFill/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B66EF81-B6CA-44E3-BD23-F699A4E6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10808" y="6356350"/>
            <a:ext cx="126950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4593361-A80A-45AD-90C6-381628F1D9E7}" type="datetime1">
              <a:rPr lang="fi-FI" smtClean="0"/>
              <a:pPr>
                <a:spcAft>
                  <a:spcPts val="600"/>
                </a:spcAft>
              </a:pPr>
              <a:t>20.5.2020</a:t>
            </a:fld>
            <a:endParaRPr lang="en-GB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7C6A0868-C723-4F2F-99BE-5A6283441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8344" y="6356350"/>
            <a:ext cx="101845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CAB7FB2-350C-4D14-9041-2392A9F69A4F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pic>
        <p:nvPicPr>
          <p:cNvPr id="3" name="Ääni 2">
            <a:hlinkClick r:id="" action="ppaction://media"/>
            <a:extLst>
              <a:ext uri="{FF2B5EF4-FFF2-40B4-BE49-F238E27FC236}">
                <a16:creationId xmlns:a16="http://schemas.microsoft.com/office/drawing/2014/main" id="{E15F55DD-C246-4C0B-AAD0-E14E13F7F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2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950"/>
    </mc:Choice>
    <mc:Fallback>
      <p:transition spd="slow" advClick="0" advTm="16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38FB32-5BF3-443B-8CBC-48C792BA7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Katujen suunnitelmat</a:t>
            </a:r>
            <a:br>
              <a:rPr lang="fi-FI" dirty="0"/>
            </a:br>
            <a:r>
              <a:rPr lang="fi-FI" sz="2700" dirty="0">
                <a:solidFill>
                  <a:schemeClr val="tx1"/>
                </a:solidFill>
              </a:rPr>
              <a:t>Koostepiirustusluonnos 12.5.2020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98E951D-43DE-4B5D-A219-C4F416BB7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4D80-E5C7-43E5-8C37-AFC384C4D732}" type="datetime1">
              <a:rPr lang="fi-FI" smtClean="0"/>
              <a:t>20.5.2020</a:t>
            </a:fld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52EA98B-5571-44FA-B112-C78FDE7B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7</a:t>
            </a:fld>
            <a:endParaRPr lang="en-GB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3EE792A-9738-4AC8-974D-9DA1DD56C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" t="2597" r="39526" b="2207"/>
          <a:stretch/>
        </p:blipFill>
        <p:spPr>
          <a:xfrm>
            <a:off x="719572" y="1988841"/>
            <a:ext cx="7704856" cy="3816424"/>
          </a:xfrm>
          <a:prstGeom prst="rect">
            <a:avLst/>
          </a:prstGeom>
        </p:spPr>
      </p:pic>
      <p:pic>
        <p:nvPicPr>
          <p:cNvPr id="7" name="Ääni 6">
            <a:hlinkClick r:id="" action="ppaction://media"/>
            <a:extLst>
              <a:ext uri="{FF2B5EF4-FFF2-40B4-BE49-F238E27FC236}">
                <a16:creationId xmlns:a16="http://schemas.microsoft.com/office/drawing/2014/main" id="{32E76BD6-8B2E-4E1D-9FFD-E6830A335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5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678"/>
    </mc:Choice>
    <mc:Fallback>
      <p:transition spd="slow" advClick="0" advTm="23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5A8E43-D6E5-4267-817B-2AF5D73D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114" y="414136"/>
            <a:ext cx="6120000" cy="1143000"/>
          </a:xfrm>
        </p:spPr>
        <p:txBody>
          <a:bodyPr/>
          <a:lstStyle/>
          <a:p>
            <a:r>
              <a:rPr lang="fi-FI" dirty="0"/>
              <a:t>Niittytaival</a:t>
            </a:r>
            <a:br>
              <a:rPr lang="fi-FI" dirty="0"/>
            </a:br>
            <a:r>
              <a:rPr lang="fi-FI" sz="2400" dirty="0">
                <a:solidFill>
                  <a:schemeClr val="tx1"/>
                </a:solidFill>
              </a:rPr>
              <a:t>Luonnos 12.5.2020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C032CD31-C202-43FB-9EDD-3D2109285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9517" b="8798"/>
          <a:stretch/>
        </p:blipFill>
        <p:spPr>
          <a:xfrm>
            <a:off x="971600" y="1584501"/>
            <a:ext cx="6258160" cy="3024337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4CAC06-1F66-4DAD-8555-E3B42B8C9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4D80-E5C7-43E5-8C37-AFC384C4D732}" type="datetime1">
              <a:rPr lang="fi-FI" smtClean="0"/>
              <a:t>20.5.2020</a:t>
            </a:fld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04325AD-DE07-4008-BCB9-F724A9CA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8</a:t>
            </a:fld>
            <a:endParaRPr lang="en-GB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9008354-CD69-464E-9074-99BA55F77F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8" t="52910" r="5517" b="-519"/>
          <a:stretch/>
        </p:blipFill>
        <p:spPr>
          <a:xfrm>
            <a:off x="4427984" y="4862011"/>
            <a:ext cx="3888432" cy="184630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5509E53-F8E9-4194-96AC-62BA3EC436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28" b="47158"/>
          <a:stretch/>
        </p:blipFill>
        <p:spPr>
          <a:xfrm>
            <a:off x="236297" y="4834646"/>
            <a:ext cx="4191687" cy="1873666"/>
          </a:xfrm>
          <a:prstGeom prst="rect">
            <a:avLst/>
          </a:prstGeom>
        </p:spPr>
      </p:pic>
      <p:pic>
        <p:nvPicPr>
          <p:cNvPr id="13" name="Ääni 12">
            <a:hlinkClick r:id="" action="ppaction://media"/>
            <a:extLst>
              <a:ext uri="{FF2B5EF4-FFF2-40B4-BE49-F238E27FC236}">
                <a16:creationId xmlns:a16="http://schemas.microsoft.com/office/drawing/2014/main" id="{6BB13CF3-C548-467E-9000-DCC5296AD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81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6700"/>
    </mc:Choice>
    <mc:Fallback>
      <p:transition spd="slow" advClick="0" advTm="36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A0779F-A669-49DE-ACD3-6C47E4653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800" y="253659"/>
            <a:ext cx="6120000" cy="1143000"/>
          </a:xfrm>
        </p:spPr>
        <p:txBody>
          <a:bodyPr/>
          <a:lstStyle/>
          <a:p>
            <a:r>
              <a:rPr lang="fi-FI" dirty="0"/>
              <a:t>Taivalportti</a:t>
            </a:r>
            <a:br>
              <a:rPr lang="fi-FI" dirty="0"/>
            </a:br>
            <a:r>
              <a:rPr lang="fi-FI" sz="2400" dirty="0">
                <a:solidFill>
                  <a:schemeClr val="tx1"/>
                </a:solidFill>
              </a:rPr>
              <a:t>Luonnos 12.5.2020</a:t>
            </a:r>
            <a:endParaRPr lang="fi-FI" sz="2400" dirty="0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759E200F-B85E-4BD9-BF06-D20B3A69D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09471" y="1157648"/>
            <a:ext cx="4557322" cy="1812571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6938DCF-1FF6-47A1-8302-758ED8D35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4D80-E5C7-43E5-8C37-AFC384C4D732}" type="datetime1">
              <a:rPr lang="fi-FI" smtClean="0"/>
              <a:t>20.5.2020</a:t>
            </a:fld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23BD845-3B79-4579-8A28-2EC32E89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B7FB2-350C-4D14-9041-2392A9F69A4F}" type="slidenum">
              <a:rPr lang="en-GB" smtClean="0"/>
              <a:t>9</a:t>
            </a:fld>
            <a:endParaRPr lang="en-GB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B4401F4-4EC3-46EB-A0B5-2D4B1BE59A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55" t="1" r="1555" b="25009"/>
          <a:stretch/>
        </p:blipFill>
        <p:spPr>
          <a:xfrm>
            <a:off x="1409472" y="3310923"/>
            <a:ext cx="4557321" cy="3227989"/>
          </a:xfrm>
          <a:prstGeom prst="rect">
            <a:avLst/>
          </a:prstGeom>
        </p:spPr>
      </p:pic>
      <p:pic>
        <p:nvPicPr>
          <p:cNvPr id="12" name="Ääni 11">
            <a:hlinkClick r:id="" action="ppaction://media"/>
            <a:extLst>
              <a:ext uri="{FF2B5EF4-FFF2-40B4-BE49-F238E27FC236}">
                <a16:creationId xmlns:a16="http://schemas.microsoft.com/office/drawing/2014/main" id="{A324B836-49C8-4CEC-A60A-4BB94D03A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9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726"/>
    </mc:Choice>
    <mc:Fallback>
      <p:transition spd="slow" advClick="0" advTm="2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poon kaupunki">
  <a:themeElements>
    <a:clrScheme name="Espoon kaupunki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0BB"/>
      </a:accent1>
      <a:accent2>
        <a:srgbClr val="FFCE00"/>
      </a:accent2>
      <a:accent3>
        <a:srgbClr val="249FFF"/>
      </a:accent3>
      <a:accent4>
        <a:srgbClr val="C6DB00"/>
      </a:accent4>
      <a:accent5>
        <a:srgbClr val="FF7300"/>
      </a:accent5>
      <a:accent6>
        <a:srgbClr val="DB0C41"/>
      </a:accent6>
      <a:hlink>
        <a:srgbClr val="0000FF"/>
      </a:hlink>
      <a:folHlink>
        <a:srgbClr val="800080"/>
      </a:folHlink>
    </a:clrScheme>
    <a:fontScheme name="Espoon kaupunk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4E541DF88EEC488F1AEBDE6C0C0E86" ma:contentTypeVersion="13" ma:contentTypeDescription="Create a new document." ma:contentTypeScope="" ma:versionID="6f1eec8add87659ae241f4a65dd1e205">
  <xsd:schema xmlns:xsd="http://www.w3.org/2001/XMLSchema" xmlns:xs="http://www.w3.org/2001/XMLSchema" xmlns:p="http://schemas.microsoft.com/office/2006/metadata/properties" xmlns:ns3="52bf765a-6db8-464d-a53e-476a9df52402" xmlns:ns4="e14fdab9-8d10-4d40-bb63-cda1d188b203" targetNamespace="http://schemas.microsoft.com/office/2006/metadata/properties" ma:root="true" ma:fieldsID="74dc5b45791162bbdad0d479539b09c3" ns3:_="" ns4:_="">
    <xsd:import namespace="52bf765a-6db8-464d-a53e-476a9df52402"/>
    <xsd:import namespace="e14fdab9-8d10-4d40-bb63-cda1d188b20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Location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bf765a-6db8-464d-a53e-476a9df5240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4fdab9-8d10-4d40-bb63-cda1d188b2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934B71-D168-4FAF-9D0C-03037C4357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380B17-8304-4892-8F5F-53A602B6E60F}">
  <ds:schemaRefs>
    <ds:schemaRef ds:uri="52bf765a-6db8-464d-a53e-476a9df52402"/>
    <ds:schemaRef ds:uri="http://purl.org/dc/elements/1.1/"/>
    <ds:schemaRef ds:uri="http://schemas.microsoft.com/office/2006/metadata/properties"/>
    <ds:schemaRef ds:uri="e14fdab9-8d10-4d40-bb63-cda1d188b20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5FDCB14-7B63-4BFF-8866-01794B148D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bf765a-6db8-464d-a53e-476a9df52402"/>
    <ds:schemaRef ds:uri="e14fdab9-8d10-4d40-bb63-cda1d188b2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242</Words>
  <Application>Microsoft Office PowerPoint</Application>
  <PresentationFormat>Näytössä katseltava diaesitys (4:3)</PresentationFormat>
  <Paragraphs>72</Paragraphs>
  <Slides>14</Slides>
  <Notes>0</Notes>
  <HiddenSlides>0</HiddenSlides>
  <MMClips>14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7" baseType="lpstr">
      <vt:lpstr>Arial</vt:lpstr>
      <vt:lpstr>Calibri</vt:lpstr>
      <vt:lpstr>Espoon kaupunki</vt:lpstr>
      <vt:lpstr>Niittyportti, Niittytaival ja Taivalportti katujen suunnitteluhanke </vt:lpstr>
      <vt:lpstr>Maankäytön tarpeet</vt:lpstr>
      <vt:lpstr>Maankäytön tarpeet</vt:lpstr>
      <vt:lpstr>Nykytila  Taivalportin katualue</vt:lpstr>
      <vt:lpstr>Nykytila  Niittytaipaleen katualue</vt:lpstr>
      <vt:lpstr>Nykytila  Niittyportin katualue</vt:lpstr>
      <vt:lpstr>Katujen suunnitelmat Koostepiirustusluonnos 12.5.2020</vt:lpstr>
      <vt:lpstr>Niittytaival Luonnos 12.5.2020</vt:lpstr>
      <vt:lpstr>Taivalportti Luonnos 12.5.2020</vt:lpstr>
      <vt:lpstr>Niittyportti Luonnos 12.5.2020</vt:lpstr>
      <vt:lpstr>Katujen suunnitteluprosessi</vt:lpstr>
      <vt:lpstr>Aikataulu</vt:lpstr>
      <vt:lpstr>Suunnitelmien kommentointi</vt:lpstr>
      <vt:lpstr>Lisätietoja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Niittyportti, Niittytaival ja Taivalportti katujen suunnitteluhanke</dc:title>
  <dc:creator>Lindroos Marja</dc:creator>
  <cp:lastModifiedBy>Riepponen Niko</cp:lastModifiedBy>
  <cp:revision>3</cp:revision>
  <dcterms:created xsi:type="dcterms:W3CDTF">2020-05-06T07:48:32Z</dcterms:created>
  <dcterms:modified xsi:type="dcterms:W3CDTF">2020-05-20T08:50:13Z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0x0101002E4E541DF88EEC488F1AEBDE6C0C0E86</vt:lpwstr>
  </property>
</Properties>
</file>