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335" r:id="rId5"/>
    <p:sldId id="285" r:id="rId6"/>
    <p:sldId id="258" r:id="rId7"/>
    <p:sldId id="315" r:id="rId8"/>
    <p:sldId id="273" r:id="rId9"/>
    <p:sldId id="323" r:id="rId10"/>
    <p:sldId id="264" r:id="rId11"/>
    <p:sldId id="265" r:id="rId12"/>
    <p:sldId id="334" r:id="rId13"/>
    <p:sldId id="261" r:id="rId14"/>
    <p:sldId id="270" r:id="rId15"/>
    <p:sldId id="278" r:id="rId16"/>
    <p:sldId id="268" r:id="rId17"/>
    <p:sldId id="287" r:id="rId18"/>
    <p:sldId id="259" r:id="rId19"/>
    <p:sldId id="327" r:id="rId20"/>
    <p:sldId id="325" r:id="rId21"/>
    <p:sldId id="326" r:id="rId22"/>
    <p:sldId id="328" r:id="rId23"/>
    <p:sldId id="329" r:id="rId24"/>
    <p:sldId id="331" r:id="rId25"/>
    <p:sldId id="330" r:id="rId26"/>
    <p:sldId id="301" r:id="rId27"/>
    <p:sldId id="281" r:id="rId28"/>
    <p:sldId id="316" r:id="rId29"/>
    <p:sldId id="332" r:id="rId30"/>
  </p:sldIdLst>
  <p:sldSz cx="12192000" cy="6858000"/>
  <p:notesSz cx="7099300" cy="102346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ECD319-FBB4-AEAC-4AC7-7A1A754DBC88}" name="Qvick Paula Lapin liitto" initials="Ql" userId="S::paula.qvick@lapinliitto.fi::04d4dbd1-c229-4288-aa60-d284e69eb77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5CBB5A-A909-488F-A06E-7D8A3DF53049}" v="16" dt="2025-05-02T06:41:03.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7" autoAdjust="0"/>
    <p:restoredTop sz="94660"/>
  </p:normalViewPr>
  <p:slideViewPr>
    <p:cSldViewPr snapToGrid="0">
      <p:cViewPr varScale="1">
        <p:scale>
          <a:sx n="55" d="100"/>
          <a:sy n="55" d="100"/>
        </p:scale>
        <p:origin x="99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i-FI"/>
          </a:p>
        </p:txBody>
      </p:sp>
      <p:sp>
        <p:nvSpPr>
          <p:cNvPr id="3" name="Päivämäärän paikkamerkki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06109E76-A8B7-446F-B6F9-1EF22F1B9CC7}" type="datetimeFigureOut">
              <a:rPr lang="fi-FI" smtClean="0"/>
              <a:t>2.5.2025</a:t>
            </a:fld>
            <a:endParaRPr lang="fi-FI"/>
          </a:p>
        </p:txBody>
      </p:sp>
      <p:sp>
        <p:nvSpPr>
          <p:cNvPr id="4" name="Dian kuvan paikkamerkki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i-FI"/>
          </a:p>
        </p:txBody>
      </p:sp>
      <p:sp>
        <p:nvSpPr>
          <p:cNvPr id="5" name="Huomautusten paikkamerkki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i-FI"/>
          </a:p>
        </p:txBody>
      </p:sp>
      <p:sp>
        <p:nvSpPr>
          <p:cNvPr id="7" name="Dian numeron paikkamerkki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49F9C1F8-38F8-4705-8B9F-C58BCFED81A7}" type="slidenum">
              <a:rPr lang="fi-FI" smtClean="0"/>
              <a:t>‹#›</a:t>
            </a:fld>
            <a:endParaRPr lang="fi-FI"/>
          </a:p>
        </p:txBody>
      </p:sp>
    </p:spTree>
    <p:extLst>
      <p:ext uri="{BB962C8B-B14F-4D97-AF65-F5344CB8AC3E}">
        <p14:creationId xmlns:p14="http://schemas.microsoft.com/office/powerpoint/2010/main" val="424232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Maakuntakaavassa matkailuun liittyviä kaavamerkintöjä ovat esim. </a:t>
            </a:r>
            <a:r>
              <a:rPr lang="fi-FI" err="1"/>
              <a:t>matkailu-ja</a:t>
            </a:r>
            <a:r>
              <a:rPr lang="fi-FI"/>
              <a:t> virkistysalueet. Kunnat päättävät yleiskaavassa tarkemmin alueidenkäytöstä. </a:t>
            </a:r>
          </a:p>
        </p:txBody>
      </p:sp>
      <p:sp>
        <p:nvSpPr>
          <p:cNvPr id="4" name="Dian numeron paikkamerkki 3"/>
          <p:cNvSpPr>
            <a:spLocks noGrp="1"/>
          </p:cNvSpPr>
          <p:nvPr>
            <p:ph type="sldNum" sz="quarter" idx="5"/>
          </p:nvPr>
        </p:nvSpPr>
        <p:spPr/>
        <p:txBody>
          <a:bodyPr/>
          <a:lstStyle/>
          <a:p>
            <a:fld id="{5BAC4FD4-6CBE-4D6D-BDB5-36AC28930BA4}" type="slidenum">
              <a:rPr lang="fi-FI" smtClean="0"/>
              <a:t>4</a:t>
            </a:fld>
            <a:endParaRPr lang="fi-FI"/>
          </a:p>
        </p:txBody>
      </p:sp>
    </p:spTree>
    <p:extLst>
      <p:ext uri="{BB962C8B-B14F-4D97-AF65-F5344CB8AC3E}">
        <p14:creationId xmlns:p14="http://schemas.microsoft.com/office/powerpoint/2010/main" val="135184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49F9C1F8-38F8-4705-8B9F-C58BCFED81A7}" type="slidenum">
              <a:rPr lang="fi-FI" smtClean="0"/>
              <a:t>5</a:t>
            </a:fld>
            <a:endParaRPr lang="fi-FI"/>
          </a:p>
        </p:txBody>
      </p:sp>
    </p:spTree>
    <p:extLst>
      <p:ext uri="{BB962C8B-B14F-4D97-AF65-F5344CB8AC3E}">
        <p14:creationId xmlns:p14="http://schemas.microsoft.com/office/powerpoint/2010/main" val="288628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Tree>
    <p:extLst>
      <p:ext uri="{BB962C8B-B14F-4D97-AF65-F5344CB8AC3E}">
        <p14:creationId xmlns:p14="http://schemas.microsoft.com/office/powerpoint/2010/main" val="2494215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a:solidFill>
                  <a:srgbClr val="474747"/>
                </a:solidFill>
                <a:effectLst/>
                <a:latin typeface="Google Sans"/>
              </a:rPr>
              <a:t>Mission ja vision ero on se, että </a:t>
            </a:r>
            <a:r>
              <a:rPr lang="fi-FI" b="0" i="0">
                <a:solidFill>
                  <a:srgbClr val="040C28"/>
                </a:solidFill>
                <a:effectLst/>
                <a:latin typeface="Google Sans"/>
              </a:rPr>
              <a:t>missio viittaa enemmän olemassaolon syyhyn ja tehtävään, ja visio puolestaan kuvaa tulevaisuutta ja sitä, missä yritys haluaa joskus vuosien päästä olla</a:t>
            </a:r>
            <a:r>
              <a:rPr lang="fi-FI" b="0" i="0">
                <a:solidFill>
                  <a:srgbClr val="474747"/>
                </a:solidFill>
                <a:effectLst/>
                <a:latin typeface="Google Sans"/>
              </a:rPr>
              <a:t>. Missio on siis enemmän nykytilaa ja visio tulevaisuutta.</a:t>
            </a:r>
            <a:endParaRPr lang="fi-FI"/>
          </a:p>
        </p:txBody>
      </p:sp>
      <p:sp>
        <p:nvSpPr>
          <p:cNvPr id="4" name="Dian numeron paikkamerkki 3"/>
          <p:cNvSpPr>
            <a:spLocks noGrp="1"/>
          </p:cNvSpPr>
          <p:nvPr>
            <p:ph type="sldNum" sz="quarter" idx="5"/>
          </p:nvPr>
        </p:nvSpPr>
        <p:spPr/>
        <p:txBody>
          <a:bodyPr/>
          <a:lstStyle/>
          <a:p>
            <a:fld id="{49F9C1F8-38F8-4705-8B9F-C58BCFED81A7}" type="slidenum">
              <a:rPr lang="fi-FI" smtClean="0"/>
              <a:t>16</a:t>
            </a:fld>
            <a:endParaRPr lang="fi-FI"/>
          </a:p>
        </p:txBody>
      </p:sp>
    </p:spTree>
    <p:extLst>
      <p:ext uri="{BB962C8B-B14F-4D97-AF65-F5344CB8AC3E}">
        <p14:creationId xmlns:p14="http://schemas.microsoft.com/office/powerpoint/2010/main" val="16057257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122363"/>
            <a:ext cx="9144000" cy="2387600"/>
          </a:xfrm>
        </p:spPr>
        <p:txBody>
          <a:bodyPr anchor="b"/>
          <a:lstStyle>
            <a:lvl1pPr algn="ctr">
              <a:defRPr sz="6000" baseline="0"/>
            </a:lvl1pPr>
          </a:lstStyle>
          <a:p>
            <a:r>
              <a:rPr lang="fi-FI"/>
              <a:t>Tähän aloitusdian otsikko</a:t>
            </a:r>
          </a:p>
        </p:txBody>
      </p:sp>
      <p:sp>
        <p:nvSpPr>
          <p:cNvPr id="3" name="Alaotsikko 2"/>
          <p:cNvSpPr>
            <a:spLocks noGrp="1"/>
          </p:cNvSpPr>
          <p:nvPr>
            <p:ph type="subTitle" idx="1" hasCustomPrompt="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Alaotsikko</a:t>
            </a:r>
          </a:p>
          <a:p>
            <a:r>
              <a:rPr lang="fi-FI"/>
              <a:t>Tekijä/teema/hanke tms.</a:t>
            </a:r>
          </a:p>
        </p:txBody>
      </p:sp>
      <p:sp>
        <p:nvSpPr>
          <p:cNvPr id="4" name="Päivämäärän paikkamerkki 3"/>
          <p:cNvSpPr>
            <a:spLocks noGrp="1"/>
          </p:cNvSpPr>
          <p:nvPr>
            <p:ph type="dt" sz="half" idx="10"/>
          </p:nvPr>
        </p:nvSpPr>
        <p:spPr/>
        <p:txBody>
          <a:bodyPr/>
          <a:lstStyle/>
          <a:p>
            <a:fld id="{4FCC89E3-E67F-44F3-B657-5B70D1B2ED7F}" type="datetime1">
              <a:rPr lang="fi-FI" smtClean="0"/>
              <a:t>2.5.2025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2E238D6-2FB1-4E69-8313-FB4A65E6460F}" type="slidenum">
              <a:rPr lang="fi-FI" smtClean="0"/>
              <a:t>‹#›</a:t>
            </a:fld>
            <a:endParaRPr lang="fi-FI"/>
          </a:p>
        </p:txBody>
      </p:sp>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249" y="5682432"/>
            <a:ext cx="3024862" cy="1035306"/>
          </a:xfrm>
          <a:prstGeom prst="rect">
            <a:avLst/>
          </a:prstGeom>
        </p:spPr>
      </p:pic>
    </p:spTree>
    <p:extLst>
      <p:ext uri="{BB962C8B-B14F-4D97-AF65-F5344CB8AC3E}">
        <p14:creationId xmlns:p14="http://schemas.microsoft.com/office/powerpoint/2010/main" val="428983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6" name="Dian numeron paikkamerkki 10"/>
          <p:cNvSpPr>
            <a:spLocks noGrp="1"/>
          </p:cNvSpPr>
          <p:nvPr>
            <p:ph type="sldNum" sz="quarter" idx="10"/>
          </p:nvPr>
        </p:nvSpPr>
        <p:spPr>
          <a:xfrm>
            <a:off x="5863772" y="6248437"/>
            <a:ext cx="464457" cy="287259"/>
          </a:xfrm>
        </p:spPr>
        <p:txBody>
          <a:bodyPr/>
          <a:lstStyle>
            <a:lvl1pPr>
              <a:defRPr>
                <a:solidFill>
                  <a:schemeClr val="tx1"/>
                </a:solidFill>
              </a:defRPr>
            </a:lvl1pPr>
          </a:lstStyle>
          <a:p>
            <a:fld id="{86CB4B4D-7CA3-9044-876B-883B54F8677D}" type="slidenum">
              <a:rPr lang="uk-UA" smtClean="0">
                <a:solidFill>
                  <a:srgbClr val="FFFFFF"/>
                </a:solidFill>
              </a:rPr>
              <a:pPr/>
              <a:t>‹#›</a:t>
            </a:fld>
            <a:endParaRPr lang="uk-UA">
              <a:solidFill>
                <a:srgbClr val="FFFFFF"/>
              </a:solidFill>
            </a:endParaRPr>
          </a:p>
        </p:txBody>
      </p:sp>
      <p:sp>
        <p:nvSpPr>
          <p:cNvPr id="7" name="Tekstin paikkamerkki 12"/>
          <p:cNvSpPr>
            <a:spLocks noGrp="1"/>
          </p:cNvSpPr>
          <p:nvPr>
            <p:ph type="body" sz="quarter" idx="11" hasCustomPrompt="1"/>
          </p:nvPr>
        </p:nvSpPr>
        <p:spPr>
          <a:xfrm>
            <a:off x="4176000" y="2980873"/>
            <a:ext cx="3840000" cy="2688000"/>
          </a:xfrm>
        </p:spPr>
        <p:txBody>
          <a:bodyPr lIns="0" tIns="0" rIns="0" bIns="0">
            <a:noAutofit/>
          </a:bodyPr>
          <a:lstStyle>
            <a:lvl1pPr marL="0" indent="0" algn="just">
              <a:lnSpc>
                <a:spcPts val="2133"/>
              </a:lnSpc>
              <a:buNone/>
              <a:defRPr sz="1600" baseline="0">
                <a:solidFill>
                  <a:schemeClr val="tx1"/>
                </a:solidFill>
              </a:defRPr>
            </a:lvl1pPr>
            <a:lvl2pPr marL="609585" indent="0" algn="just">
              <a:buNone/>
              <a:defRPr/>
            </a:lvl2pPr>
            <a:lvl3pPr marL="1219170" indent="0" algn="just">
              <a:buNone/>
              <a:defRPr/>
            </a:lvl3pPr>
            <a:lvl4pPr marL="1828754" indent="0" algn="just">
              <a:buNone/>
              <a:defRPr/>
            </a:lvl4pPr>
            <a:lvl5pPr marL="2438339"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8"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tx1"/>
                </a:solidFill>
                <a:latin typeface="Arial" charset="0"/>
              </a:defRPr>
            </a:lvl1pPr>
          </a:lstStyle>
          <a:p>
            <a:endParaRPr lang="fi-FI">
              <a:solidFill>
                <a:srgbClr val="FFFFFF"/>
              </a:solidFill>
            </a:endParaRPr>
          </a:p>
        </p:txBody>
      </p:sp>
      <p:sp>
        <p:nvSpPr>
          <p:cNvPr id="9"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tx1"/>
                </a:solidFill>
                <a:latin typeface="Arial" charset="0"/>
                <a:ea typeface="Arial" charset="0"/>
                <a:cs typeface="Arial" charset="0"/>
              </a:defRPr>
            </a:lvl1pPr>
          </a:lstStyle>
          <a:p>
            <a:fld id="{CF219164-2B50-49C2-8023-75168A00FBC6}" type="datetime1">
              <a:rPr lang="fi-FI" smtClean="0">
                <a:solidFill>
                  <a:srgbClr val="FFFFFF"/>
                </a:solidFill>
              </a:rPr>
              <a:t>2.5.2025</a:t>
            </a:fld>
            <a:endParaRPr lang="fi-FI">
              <a:solidFill>
                <a:srgbClr val="FFFFFF"/>
              </a:solidFill>
            </a:endParaRPr>
          </a:p>
        </p:txBody>
      </p:sp>
      <p:sp>
        <p:nvSpPr>
          <p:cNvPr id="10" name="Tekstin paikkamerkki 3"/>
          <p:cNvSpPr>
            <a:spLocks noGrp="1"/>
          </p:cNvSpPr>
          <p:nvPr>
            <p:ph type="body" sz="quarter" idx="12" hasCustomPrompt="1"/>
          </p:nvPr>
        </p:nvSpPr>
        <p:spPr>
          <a:xfrm>
            <a:off x="867832" y="1507713"/>
            <a:ext cx="10456333" cy="1579033"/>
          </a:xfrm>
        </p:spPr>
        <p:txBody>
          <a:bodyPr>
            <a:noAutofit/>
          </a:bodyPr>
          <a:lstStyle>
            <a:lvl1pPr algn="ctr">
              <a:defRPr sz="7333" b="1" spc="-400">
                <a:solidFill>
                  <a:schemeClr val="tx1"/>
                </a:solidFill>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otsikko.</a:t>
            </a:r>
          </a:p>
        </p:txBody>
      </p:sp>
      <p:pic>
        <p:nvPicPr>
          <p:cNvPr id="13" name="Kuva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727" y="5769356"/>
            <a:ext cx="2799471" cy="958162"/>
          </a:xfrm>
          <a:prstGeom prst="rect">
            <a:avLst/>
          </a:prstGeom>
        </p:spPr>
      </p:pic>
      <p:sp>
        <p:nvSpPr>
          <p:cNvPr id="15" name="Alatunnisteen paikkamerkki 5"/>
          <p:cNvSpPr txBox="1">
            <a:spLocks/>
          </p:cNvSpPr>
          <p:nvPr userDrawn="1"/>
        </p:nvSpPr>
        <p:spPr>
          <a:xfrm rot="5400000">
            <a:off x="9817591" y="3697010"/>
            <a:ext cx="4114800" cy="365125"/>
          </a:xfrm>
          <a:prstGeom prst="rect">
            <a:avLst/>
          </a:prstGeom>
        </p:spPr>
        <p:txBody>
          <a:bodyPr vert="horz" lIns="91440" tIns="45720" rIns="91440" bIns="45720" rtlCol="0" anchor="ctr"/>
          <a:lstStyle>
            <a:defPPr>
              <a:defRPr lang="fi-F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solidFill>
                  <a:schemeClr val="bg1"/>
                </a:solidFill>
              </a:rPr>
              <a:t>Valokuva: Lapin materiaalipankki | Lumo</a:t>
            </a:r>
            <a:r>
              <a:rPr lang="fi-FI" baseline="0">
                <a:solidFill>
                  <a:schemeClr val="bg1"/>
                </a:solidFill>
              </a:rPr>
              <a:t> Image</a:t>
            </a:r>
            <a:endParaRPr lang="fi-FI">
              <a:solidFill>
                <a:schemeClr val="bg1"/>
              </a:solidFill>
            </a:endParaRPr>
          </a:p>
        </p:txBody>
      </p:sp>
    </p:spTree>
    <p:extLst>
      <p:ext uri="{BB962C8B-B14F-4D97-AF65-F5344CB8AC3E}">
        <p14:creationId xmlns:p14="http://schemas.microsoft.com/office/powerpoint/2010/main" val="45742364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6" name="Dian numeron paikkamerkki 10"/>
          <p:cNvSpPr>
            <a:spLocks noGrp="1"/>
          </p:cNvSpPr>
          <p:nvPr>
            <p:ph type="sldNum" sz="quarter" idx="10"/>
          </p:nvPr>
        </p:nvSpPr>
        <p:spPr>
          <a:xfrm>
            <a:off x="5863772" y="6248437"/>
            <a:ext cx="464457" cy="287259"/>
          </a:xfrm>
        </p:spPr>
        <p:txBody>
          <a:bodyPr/>
          <a:lstStyle>
            <a:lvl1pPr>
              <a:defRPr>
                <a:solidFill>
                  <a:schemeClr val="tx1"/>
                </a:solidFill>
              </a:defRPr>
            </a:lvl1pPr>
          </a:lstStyle>
          <a:p>
            <a:fld id="{86CB4B4D-7CA3-9044-876B-883B54F8677D}" type="slidenum">
              <a:rPr lang="uk-UA" smtClean="0">
                <a:solidFill>
                  <a:srgbClr val="FFFFFF"/>
                </a:solidFill>
              </a:rPr>
              <a:pPr/>
              <a:t>‹#›</a:t>
            </a:fld>
            <a:endParaRPr lang="uk-UA">
              <a:solidFill>
                <a:srgbClr val="FFFFFF"/>
              </a:solidFill>
            </a:endParaRPr>
          </a:p>
        </p:txBody>
      </p:sp>
      <p:sp>
        <p:nvSpPr>
          <p:cNvPr id="7" name="Tekstin paikkamerkki 12"/>
          <p:cNvSpPr>
            <a:spLocks noGrp="1"/>
          </p:cNvSpPr>
          <p:nvPr>
            <p:ph type="body" sz="quarter" idx="11" hasCustomPrompt="1"/>
          </p:nvPr>
        </p:nvSpPr>
        <p:spPr>
          <a:xfrm>
            <a:off x="4176000" y="2980873"/>
            <a:ext cx="3840000" cy="2688000"/>
          </a:xfrm>
        </p:spPr>
        <p:txBody>
          <a:bodyPr lIns="0" tIns="0" rIns="0" bIns="0">
            <a:noAutofit/>
          </a:bodyPr>
          <a:lstStyle>
            <a:lvl1pPr marL="0" indent="0" algn="just">
              <a:lnSpc>
                <a:spcPts val="2133"/>
              </a:lnSpc>
              <a:buNone/>
              <a:defRPr sz="1600" baseline="0">
                <a:solidFill>
                  <a:schemeClr val="tx1"/>
                </a:solidFill>
              </a:defRPr>
            </a:lvl1pPr>
            <a:lvl2pPr marL="609585" indent="0" algn="just">
              <a:buNone/>
              <a:defRPr/>
            </a:lvl2pPr>
            <a:lvl3pPr marL="1219170" indent="0" algn="just">
              <a:buNone/>
              <a:defRPr/>
            </a:lvl3pPr>
            <a:lvl4pPr marL="1828754" indent="0" algn="just">
              <a:buNone/>
              <a:defRPr/>
            </a:lvl4pPr>
            <a:lvl5pPr marL="2438339"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8"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tx1"/>
                </a:solidFill>
                <a:latin typeface="Arial" charset="0"/>
              </a:defRPr>
            </a:lvl1pPr>
          </a:lstStyle>
          <a:p>
            <a:endParaRPr lang="fi-FI">
              <a:solidFill>
                <a:srgbClr val="FFFFFF"/>
              </a:solidFill>
            </a:endParaRPr>
          </a:p>
        </p:txBody>
      </p:sp>
      <p:sp>
        <p:nvSpPr>
          <p:cNvPr id="9"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tx1"/>
                </a:solidFill>
                <a:latin typeface="Arial" charset="0"/>
                <a:ea typeface="Arial" charset="0"/>
                <a:cs typeface="Arial" charset="0"/>
              </a:defRPr>
            </a:lvl1pPr>
          </a:lstStyle>
          <a:p>
            <a:fld id="{CF219164-2B50-49C2-8023-75168A00FBC6}" type="datetime1">
              <a:rPr lang="fi-FI" smtClean="0">
                <a:solidFill>
                  <a:srgbClr val="FFFFFF"/>
                </a:solidFill>
              </a:rPr>
              <a:t>2.5.2025</a:t>
            </a:fld>
            <a:endParaRPr lang="fi-FI">
              <a:solidFill>
                <a:srgbClr val="FFFFFF"/>
              </a:solidFill>
            </a:endParaRPr>
          </a:p>
        </p:txBody>
      </p:sp>
      <p:sp>
        <p:nvSpPr>
          <p:cNvPr id="10" name="Tekstin paikkamerkki 3"/>
          <p:cNvSpPr>
            <a:spLocks noGrp="1"/>
          </p:cNvSpPr>
          <p:nvPr>
            <p:ph type="body" sz="quarter" idx="12" hasCustomPrompt="1"/>
          </p:nvPr>
        </p:nvSpPr>
        <p:spPr>
          <a:xfrm>
            <a:off x="867832" y="1507713"/>
            <a:ext cx="10456333" cy="1579033"/>
          </a:xfrm>
        </p:spPr>
        <p:txBody>
          <a:bodyPr>
            <a:noAutofit/>
          </a:bodyPr>
          <a:lstStyle>
            <a:lvl1pPr algn="ctr">
              <a:defRPr sz="7333" b="1" spc="-400">
                <a:solidFill>
                  <a:schemeClr val="tx1"/>
                </a:solidFill>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otsikko.</a:t>
            </a:r>
          </a:p>
        </p:txBody>
      </p:sp>
      <p:pic>
        <p:nvPicPr>
          <p:cNvPr id="13" name="Kuva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727" y="5769356"/>
            <a:ext cx="2799471" cy="958162"/>
          </a:xfrm>
          <a:prstGeom prst="rect">
            <a:avLst/>
          </a:prstGeom>
        </p:spPr>
      </p:pic>
      <p:sp>
        <p:nvSpPr>
          <p:cNvPr id="15" name="Alatunnisteen paikkamerkki 5"/>
          <p:cNvSpPr txBox="1">
            <a:spLocks/>
          </p:cNvSpPr>
          <p:nvPr userDrawn="1"/>
        </p:nvSpPr>
        <p:spPr>
          <a:xfrm rot="5400000">
            <a:off x="9817591" y="3697010"/>
            <a:ext cx="4114800" cy="365125"/>
          </a:xfrm>
          <a:prstGeom prst="rect">
            <a:avLst/>
          </a:prstGeom>
        </p:spPr>
        <p:txBody>
          <a:bodyPr vert="horz" lIns="91440" tIns="45720" rIns="91440" bIns="45720" rtlCol="0" anchor="ctr"/>
          <a:lstStyle>
            <a:defPPr>
              <a:defRPr lang="fi-F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solidFill>
                  <a:schemeClr val="bg1"/>
                </a:solidFill>
              </a:rPr>
              <a:t>Valokuva: Lapin materiaalipankki | Lumo</a:t>
            </a:r>
            <a:r>
              <a:rPr lang="fi-FI" baseline="0">
                <a:solidFill>
                  <a:schemeClr val="bg1"/>
                </a:solidFill>
              </a:rPr>
              <a:t> Image</a:t>
            </a:r>
            <a:endParaRPr lang="fi-FI">
              <a:solidFill>
                <a:schemeClr val="bg1"/>
              </a:solidFill>
            </a:endParaRPr>
          </a:p>
        </p:txBody>
      </p:sp>
    </p:spTree>
    <p:extLst>
      <p:ext uri="{BB962C8B-B14F-4D97-AF65-F5344CB8AC3E}">
        <p14:creationId xmlns:p14="http://schemas.microsoft.com/office/powerpoint/2010/main" val="120127396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alphaModFix amt="99000"/>
            <a:lum/>
          </a:blip>
          <a:srcRect/>
          <a:stretch>
            <a:fillRect t="-10000" b="-10000"/>
          </a:stretch>
        </a:blipFill>
        <a:effectLst/>
      </p:bgPr>
    </p:bg>
    <p:spTree>
      <p:nvGrpSpPr>
        <p:cNvPr id="1" name=""/>
        <p:cNvGrpSpPr/>
        <p:nvPr/>
      </p:nvGrpSpPr>
      <p:grpSpPr>
        <a:xfrm>
          <a:off x="0" y="0"/>
          <a:ext cx="0" cy="0"/>
          <a:chOff x="0" y="0"/>
          <a:chExt cx="0" cy="0"/>
        </a:xfrm>
      </p:grpSpPr>
      <p:sp>
        <p:nvSpPr>
          <p:cNvPr id="6" name="Dian numeron paikkamerkki 10"/>
          <p:cNvSpPr>
            <a:spLocks noGrp="1"/>
          </p:cNvSpPr>
          <p:nvPr>
            <p:ph type="sldNum" sz="quarter" idx="10"/>
          </p:nvPr>
        </p:nvSpPr>
        <p:spPr>
          <a:xfrm>
            <a:off x="5863772" y="6248437"/>
            <a:ext cx="464457" cy="287259"/>
          </a:xfrm>
        </p:spPr>
        <p:txBody>
          <a:bodyPr/>
          <a:lstStyle>
            <a:lvl1pPr>
              <a:defRPr>
                <a:solidFill>
                  <a:schemeClr val="tx1"/>
                </a:solidFill>
              </a:defRPr>
            </a:lvl1pPr>
          </a:lstStyle>
          <a:p>
            <a:fld id="{86CB4B4D-7CA3-9044-876B-883B54F8677D}" type="slidenum">
              <a:rPr lang="uk-UA" smtClean="0">
                <a:solidFill>
                  <a:srgbClr val="FFFFFF"/>
                </a:solidFill>
              </a:rPr>
              <a:pPr/>
              <a:t>‹#›</a:t>
            </a:fld>
            <a:endParaRPr lang="uk-UA">
              <a:solidFill>
                <a:srgbClr val="FFFFFF"/>
              </a:solidFill>
            </a:endParaRPr>
          </a:p>
        </p:txBody>
      </p:sp>
      <p:sp>
        <p:nvSpPr>
          <p:cNvPr id="7" name="Tekstin paikkamerkki 12"/>
          <p:cNvSpPr>
            <a:spLocks noGrp="1"/>
          </p:cNvSpPr>
          <p:nvPr>
            <p:ph type="body" sz="quarter" idx="11" hasCustomPrompt="1"/>
          </p:nvPr>
        </p:nvSpPr>
        <p:spPr>
          <a:xfrm>
            <a:off x="4176000" y="2980873"/>
            <a:ext cx="3840000" cy="2688000"/>
          </a:xfrm>
        </p:spPr>
        <p:txBody>
          <a:bodyPr lIns="0" tIns="0" rIns="0" bIns="0">
            <a:noAutofit/>
          </a:bodyPr>
          <a:lstStyle>
            <a:lvl1pPr marL="0" marR="0" indent="0" algn="ctr" defTabSz="457200" rtl="0" fontAlgn="auto" latinLnBrk="0" hangingPunct="0">
              <a:lnSpc>
                <a:spcPct val="100000"/>
              </a:lnSpc>
              <a:spcBef>
                <a:spcPts val="0"/>
              </a:spcBef>
              <a:spcAft>
                <a:spcPts val="0"/>
              </a:spcAft>
              <a:buClrTx/>
              <a:buSzTx/>
              <a:buFontTx/>
              <a:buNone/>
              <a:tabLst/>
              <a:defRPr sz="1600" baseline="0">
                <a:solidFill>
                  <a:schemeClr val="tx1"/>
                </a:solidFill>
              </a:defRPr>
            </a:lvl1pPr>
            <a:lvl2pPr marL="609585" indent="0" algn="just">
              <a:buNone/>
              <a:defRPr/>
            </a:lvl2pPr>
            <a:lvl3pPr marL="1219170" indent="0" algn="just">
              <a:buNone/>
              <a:defRPr/>
            </a:lvl3pPr>
            <a:lvl4pPr marL="1828754" indent="0" algn="just">
              <a:buNone/>
              <a:defRPr/>
            </a:lvl4pPr>
            <a:lvl5pPr marL="2438339" indent="0" algn="just">
              <a:buNone/>
              <a:defRPr/>
            </a:lvl5pPr>
          </a:lstStyle>
          <a:p>
            <a:pPr marL="0" marR="0" indent="0" algn="ctr" defTabSz="457200" rtl="0" fontAlgn="auto" latinLnBrk="0" hangingPunct="0">
              <a:lnSpc>
                <a:spcPct val="100000"/>
              </a:lnSpc>
              <a:spcBef>
                <a:spcPts val="0"/>
              </a:spcBef>
              <a:spcAft>
                <a:spcPts val="0"/>
              </a:spcAft>
              <a:buClrTx/>
              <a:buSzTx/>
              <a:buFontTx/>
              <a:buNone/>
              <a:tabLst/>
            </a:pPr>
            <a:r>
              <a:rPr kumimoji="0" lang="fi-FI" sz="2000" b="1" i="0" u="none" strike="noStrike" cap="none" spc="0" normalizeH="0" baseline="0">
                <a:ln>
                  <a:noFill/>
                </a:ln>
                <a:solidFill>
                  <a:schemeClr val="bg1"/>
                </a:solidFill>
                <a:effectLst/>
                <a:uFillTx/>
                <a:latin typeface="+mn-lt"/>
                <a:sym typeface="Clarendon LT Std Roman"/>
              </a:rPr>
              <a:t>Kiitos!</a:t>
            </a:r>
          </a:p>
          <a:p>
            <a:pPr marL="0" marR="0" indent="0" algn="ctr" defTabSz="457200" rtl="0" fontAlgn="auto" latinLnBrk="0" hangingPunct="0">
              <a:lnSpc>
                <a:spcPct val="100000"/>
              </a:lnSpc>
              <a:spcBef>
                <a:spcPts val="0"/>
              </a:spcBef>
              <a:spcAft>
                <a:spcPts val="0"/>
              </a:spcAft>
              <a:buClrTx/>
              <a:buSzTx/>
              <a:buFontTx/>
              <a:buNone/>
              <a:tabLst/>
            </a:pPr>
            <a:endParaRPr kumimoji="0" lang="fi-FI" sz="2000" b="1" i="0" u="none" strike="noStrike" cap="none" spc="0" normalizeH="0" baseline="0">
              <a:ln>
                <a:noFill/>
              </a:ln>
              <a:solidFill>
                <a:schemeClr val="bg1"/>
              </a:solidFill>
              <a:effectLst/>
              <a:uFillTx/>
              <a:latin typeface="+mn-lt"/>
              <a:sym typeface="Clarendon LT Std Roman"/>
            </a:endParaRPr>
          </a:p>
          <a:p>
            <a:pPr marL="0" marR="0" indent="0" algn="ctr" defTabSz="457200" rtl="0" fontAlgn="auto" latinLnBrk="0" hangingPunct="0">
              <a:lnSpc>
                <a:spcPct val="100000"/>
              </a:lnSpc>
              <a:spcBef>
                <a:spcPts val="0"/>
              </a:spcBef>
              <a:spcAft>
                <a:spcPts val="0"/>
              </a:spcAft>
              <a:buClrTx/>
              <a:buSzTx/>
              <a:buFontTx/>
              <a:buNone/>
              <a:tabLst/>
            </a:pPr>
            <a:r>
              <a:rPr lang="fi-FI" sz="1600" b="1">
                <a:solidFill>
                  <a:schemeClr val="bg1"/>
                </a:solidFill>
                <a:latin typeface="+mn-lt"/>
              </a:rPr>
              <a:t>Lisätietoja: strategiapäällikkö Satu Luiro</a:t>
            </a:r>
          </a:p>
          <a:p>
            <a:pPr marL="0" marR="0" indent="0" algn="ctr" defTabSz="457200" rtl="0" fontAlgn="auto" latinLnBrk="0" hangingPunct="0">
              <a:lnSpc>
                <a:spcPct val="100000"/>
              </a:lnSpc>
              <a:spcBef>
                <a:spcPts val="0"/>
              </a:spcBef>
              <a:spcAft>
                <a:spcPts val="0"/>
              </a:spcAft>
              <a:buClrTx/>
              <a:buSzTx/>
              <a:buFontTx/>
              <a:buNone/>
              <a:tabLst/>
            </a:pPr>
            <a:r>
              <a:rPr lang="fi-FI" sz="1600" b="1">
                <a:solidFill>
                  <a:schemeClr val="bg1"/>
                </a:solidFill>
                <a:latin typeface="+mn-lt"/>
              </a:rPr>
              <a:t>satu.luiro@lapinliitto.fi</a:t>
            </a:r>
          </a:p>
          <a:p>
            <a:pPr marL="0" marR="0" indent="0" algn="ctr" defTabSz="457200" rtl="0" fontAlgn="auto" latinLnBrk="0" hangingPunct="0">
              <a:lnSpc>
                <a:spcPct val="100000"/>
              </a:lnSpc>
              <a:spcBef>
                <a:spcPts val="0"/>
              </a:spcBef>
              <a:spcAft>
                <a:spcPts val="0"/>
              </a:spcAft>
              <a:buClrTx/>
              <a:buSzTx/>
              <a:buFontTx/>
              <a:buNone/>
              <a:tabLst/>
            </a:pPr>
            <a:r>
              <a:rPr lang="fi-FI" sz="1600" b="1">
                <a:solidFill>
                  <a:schemeClr val="bg1"/>
                </a:solidFill>
                <a:latin typeface="+mn-lt"/>
              </a:rPr>
              <a:t>p</a:t>
            </a:r>
            <a:r>
              <a:rPr kumimoji="0" lang="fi-FI" sz="1600" b="1" i="0" u="none" strike="noStrike" cap="none" spc="0" normalizeH="0" baseline="0">
                <a:ln>
                  <a:noFill/>
                </a:ln>
                <a:solidFill>
                  <a:schemeClr val="bg1"/>
                </a:solidFill>
                <a:effectLst/>
                <a:uFillTx/>
                <a:latin typeface="+mn-lt"/>
                <a:sym typeface="Clarendon LT Std Roman"/>
              </a:rPr>
              <a:t>.</a:t>
            </a:r>
            <a:r>
              <a:rPr kumimoji="0" lang="fi-FI" sz="1600" b="1" i="0" u="none" strike="noStrike" cap="none" spc="0" normalizeH="0">
                <a:ln>
                  <a:noFill/>
                </a:ln>
                <a:solidFill>
                  <a:schemeClr val="bg1"/>
                </a:solidFill>
                <a:effectLst/>
                <a:uFillTx/>
                <a:latin typeface="+mn-lt"/>
                <a:sym typeface="Clarendon LT Std Roman"/>
              </a:rPr>
              <a:t> 0400 124 029</a:t>
            </a:r>
            <a:endParaRPr kumimoji="0" lang="fi-FI" sz="1600" b="1" i="0" u="none" strike="noStrike" cap="none" spc="0" normalizeH="0" baseline="0">
              <a:ln>
                <a:noFill/>
              </a:ln>
              <a:solidFill>
                <a:schemeClr val="bg1"/>
              </a:solidFill>
              <a:effectLst/>
              <a:uFillTx/>
              <a:latin typeface="+mn-lt"/>
              <a:sym typeface="Clarendon LT Std Roman"/>
            </a:endParaRPr>
          </a:p>
          <a:p>
            <a:endParaRPr lang="fi-FI"/>
          </a:p>
        </p:txBody>
      </p:sp>
      <p:sp>
        <p:nvSpPr>
          <p:cNvPr id="8"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tx1"/>
                </a:solidFill>
                <a:latin typeface="Arial" charset="0"/>
              </a:defRPr>
            </a:lvl1pPr>
          </a:lstStyle>
          <a:p>
            <a:endParaRPr lang="fi-FI">
              <a:solidFill>
                <a:srgbClr val="FFFFFF"/>
              </a:solidFill>
            </a:endParaRPr>
          </a:p>
        </p:txBody>
      </p:sp>
      <p:sp>
        <p:nvSpPr>
          <p:cNvPr id="9"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tx1"/>
                </a:solidFill>
                <a:latin typeface="Arial" charset="0"/>
                <a:ea typeface="Arial" charset="0"/>
                <a:cs typeface="Arial" charset="0"/>
              </a:defRPr>
            </a:lvl1pPr>
          </a:lstStyle>
          <a:p>
            <a:fld id="{CF219164-2B50-49C2-8023-75168A00FBC6}" type="datetime1">
              <a:rPr lang="fi-FI" smtClean="0">
                <a:solidFill>
                  <a:srgbClr val="FFFFFF"/>
                </a:solidFill>
              </a:rPr>
              <a:t>2.5.2025</a:t>
            </a:fld>
            <a:endParaRPr lang="fi-FI">
              <a:solidFill>
                <a:srgbClr val="FFFFFF"/>
              </a:solidFill>
            </a:endParaRPr>
          </a:p>
        </p:txBody>
      </p:sp>
      <p:sp>
        <p:nvSpPr>
          <p:cNvPr id="10" name="Tekstin paikkamerkki 3"/>
          <p:cNvSpPr>
            <a:spLocks noGrp="1"/>
          </p:cNvSpPr>
          <p:nvPr>
            <p:ph type="body" sz="quarter" idx="12" hasCustomPrompt="1"/>
          </p:nvPr>
        </p:nvSpPr>
        <p:spPr>
          <a:xfrm>
            <a:off x="867832" y="1507713"/>
            <a:ext cx="10456333" cy="1579033"/>
          </a:xfrm>
        </p:spPr>
        <p:txBody>
          <a:bodyPr>
            <a:noAutofit/>
          </a:bodyPr>
          <a:lstStyle>
            <a:lvl1pPr algn="ctr">
              <a:defRPr sz="7333" b="1" spc="-400">
                <a:solidFill>
                  <a:schemeClr val="tx1"/>
                </a:solidFill>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otsikko.</a:t>
            </a:r>
          </a:p>
        </p:txBody>
      </p:sp>
      <p:pic>
        <p:nvPicPr>
          <p:cNvPr id="13" name="Kuva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727" y="5769356"/>
            <a:ext cx="2799471" cy="958162"/>
          </a:xfrm>
          <a:prstGeom prst="rect">
            <a:avLst/>
          </a:prstGeom>
        </p:spPr>
      </p:pic>
      <p:sp>
        <p:nvSpPr>
          <p:cNvPr id="14" name="Alatunnisteen paikkamerkki 5"/>
          <p:cNvSpPr txBox="1">
            <a:spLocks/>
          </p:cNvSpPr>
          <p:nvPr userDrawn="1"/>
        </p:nvSpPr>
        <p:spPr>
          <a:xfrm rot="5400000">
            <a:off x="9930135" y="3529394"/>
            <a:ext cx="4114800" cy="365125"/>
          </a:xfrm>
          <a:prstGeom prst="rect">
            <a:avLst/>
          </a:prstGeom>
        </p:spPr>
        <p:txBody>
          <a:bodyPr vert="horz" lIns="91440" tIns="45720" rIns="91440" bIns="45720" rtlCol="0" anchor="ctr"/>
          <a:lstStyle>
            <a:defPPr>
              <a:defRPr lang="fi-F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solidFill>
                  <a:schemeClr val="bg1"/>
                </a:solidFill>
              </a:rPr>
              <a:t>Valokuva: Lapin materiaalipankki | Juha</a:t>
            </a:r>
            <a:r>
              <a:rPr lang="fi-FI" baseline="0">
                <a:solidFill>
                  <a:schemeClr val="bg1"/>
                </a:solidFill>
              </a:rPr>
              <a:t> Kauppinen</a:t>
            </a:r>
            <a:endParaRPr lang="fi-FI">
              <a:solidFill>
                <a:schemeClr val="bg1"/>
              </a:solidFill>
            </a:endParaRPr>
          </a:p>
        </p:txBody>
      </p:sp>
    </p:spTree>
    <p:extLst>
      <p:ext uri="{BB962C8B-B14F-4D97-AF65-F5344CB8AC3E}">
        <p14:creationId xmlns:p14="http://schemas.microsoft.com/office/powerpoint/2010/main" val="306048200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ian numeron paikkamerkki 10"/>
          <p:cNvSpPr>
            <a:spLocks noGrp="1"/>
          </p:cNvSpPr>
          <p:nvPr>
            <p:ph type="sldNum" sz="quarter" idx="10"/>
          </p:nvPr>
        </p:nvSpPr>
        <p:spPr>
          <a:xfrm>
            <a:off x="5863772" y="6248437"/>
            <a:ext cx="464457" cy="287259"/>
          </a:xfrm>
        </p:spPr>
        <p:txBody>
          <a:bodyPr/>
          <a:lstStyle>
            <a:lvl1pPr>
              <a:defRPr>
                <a:solidFill>
                  <a:schemeClr val="tx1"/>
                </a:solidFill>
              </a:defRPr>
            </a:lvl1pPr>
          </a:lstStyle>
          <a:p>
            <a:fld id="{86CB4B4D-7CA3-9044-876B-883B54F8677D}" type="slidenum">
              <a:rPr lang="uk-UA" smtClean="0">
                <a:solidFill>
                  <a:srgbClr val="FFFFFF"/>
                </a:solidFill>
              </a:rPr>
              <a:pPr/>
              <a:t>‹#›</a:t>
            </a:fld>
            <a:endParaRPr lang="uk-UA">
              <a:solidFill>
                <a:srgbClr val="FFFFFF"/>
              </a:solidFill>
            </a:endParaRPr>
          </a:p>
        </p:txBody>
      </p:sp>
      <p:sp>
        <p:nvSpPr>
          <p:cNvPr id="7" name="Tekstin paikkamerkki 12"/>
          <p:cNvSpPr>
            <a:spLocks noGrp="1"/>
          </p:cNvSpPr>
          <p:nvPr>
            <p:ph type="body" sz="quarter" idx="11" hasCustomPrompt="1"/>
          </p:nvPr>
        </p:nvSpPr>
        <p:spPr>
          <a:xfrm>
            <a:off x="4176000" y="2980873"/>
            <a:ext cx="3840000" cy="2688000"/>
          </a:xfrm>
        </p:spPr>
        <p:txBody>
          <a:bodyPr lIns="0" tIns="0" rIns="0" bIns="0">
            <a:noAutofit/>
          </a:bodyPr>
          <a:lstStyle>
            <a:lvl1pPr marL="0" indent="0" algn="just">
              <a:lnSpc>
                <a:spcPts val="2133"/>
              </a:lnSpc>
              <a:buNone/>
              <a:defRPr sz="1600" baseline="0">
                <a:solidFill>
                  <a:schemeClr val="tx1"/>
                </a:solidFill>
              </a:defRPr>
            </a:lvl1pPr>
            <a:lvl2pPr marL="609585" indent="0" algn="just">
              <a:buNone/>
              <a:defRPr/>
            </a:lvl2pPr>
            <a:lvl3pPr marL="1219170" indent="0" algn="just">
              <a:buNone/>
              <a:defRPr/>
            </a:lvl3pPr>
            <a:lvl4pPr marL="1828754" indent="0" algn="just">
              <a:buNone/>
              <a:defRPr/>
            </a:lvl4pPr>
            <a:lvl5pPr marL="2438339"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8"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tx1"/>
                </a:solidFill>
                <a:latin typeface="Arial" charset="0"/>
              </a:defRPr>
            </a:lvl1pPr>
          </a:lstStyle>
          <a:p>
            <a:endParaRPr lang="fi-FI">
              <a:solidFill>
                <a:srgbClr val="FFFFFF"/>
              </a:solidFill>
            </a:endParaRPr>
          </a:p>
        </p:txBody>
      </p:sp>
      <p:sp>
        <p:nvSpPr>
          <p:cNvPr id="9"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tx1"/>
                </a:solidFill>
                <a:latin typeface="Arial" charset="0"/>
                <a:ea typeface="Arial" charset="0"/>
                <a:cs typeface="Arial" charset="0"/>
              </a:defRPr>
            </a:lvl1pPr>
          </a:lstStyle>
          <a:p>
            <a:fld id="{CF219164-2B50-49C2-8023-75168A00FBC6}" type="datetime1">
              <a:rPr lang="fi-FI" smtClean="0">
                <a:solidFill>
                  <a:srgbClr val="FFFFFF"/>
                </a:solidFill>
              </a:rPr>
              <a:t>2.5.2025</a:t>
            </a:fld>
            <a:endParaRPr lang="fi-FI">
              <a:solidFill>
                <a:srgbClr val="FFFFFF"/>
              </a:solidFill>
            </a:endParaRPr>
          </a:p>
        </p:txBody>
      </p:sp>
      <p:sp>
        <p:nvSpPr>
          <p:cNvPr id="10" name="Tekstin paikkamerkki 3"/>
          <p:cNvSpPr>
            <a:spLocks noGrp="1"/>
          </p:cNvSpPr>
          <p:nvPr>
            <p:ph type="body" sz="quarter" idx="12" hasCustomPrompt="1"/>
          </p:nvPr>
        </p:nvSpPr>
        <p:spPr>
          <a:xfrm>
            <a:off x="867832" y="1507713"/>
            <a:ext cx="10456333" cy="1579033"/>
          </a:xfrm>
        </p:spPr>
        <p:txBody>
          <a:bodyPr>
            <a:noAutofit/>
          </a:bodyPr>
          <a:lstStyle>
            <a:lvl1pPr algn="ctr">
              <a:defRPr sz="7333" b="1" spc="-400">
                <a:solidFill>
                  <a:schemeClr val="tx1"/>
                </a:solidFill>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otsikko.</a:t>
            </a:r>
          </a:p>
        </p:txBody>
      </p:sp>
      <p:pic>
        <p:nvPicPr>
          <p:cNvPr id="13" name="Kuva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727" y="5769356"/>
            <a:ext cx="2799471" cy="958162"/>
          </a:xfrm>
          <a:prstGeom prst="rect">
            <a:avLst/>
          </a:prstGeom>
        </p:spPr>
      </p:pic>
      <p:sp>
        <p:nvSpPr>
          <p:cNvPr id="14" name="Alatunnisteen paikkamerkki 5"/>
          <p:cNvSpPr txBox="1">
            <a:spLocks/>
          </p:cNvSpPr>
          <p:nvPr userDrawn="1"/>
        </p:nvSpPr>
        <p:spPr>
          <a:xfrm rot="5400000">
            <a:off x="9979845" y="3246438"/>
            <a:ext cx="4114800" cy="365125"/>
          </a:xfrm>
          <a:prstGeom prst="rect">
            <a:avLst/>
          </a:prstGeom>
        </p:spPr>
        <p:txBody>
          <a:bodyPr vert="horz" lIns="91440" tIns="45720" rIns="91440" bIns="45720" rtlCol="0" anchor="ctr"/>
          <a:lstStyle>
            <a:defPPr>
              <a:defRPr lang="fi-FI"/>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solidFill>
                  <a:schemeClr val="bg1"/>
                </a:solidFill>
              </a:rPr>
              <a:t>Valokuva: Lapin materiaalipankki | Markus</a:t>
            </a:r>
            <a:r>
              <a:rPr lang="fi-FI" baseline="0">
                <a:solidFill>
                  <a:schemeClr val="bg1"/>
                </a:solidFill>
              </a:rPr>
              <a:t> </a:t>
            </a:r>
            <a:r>
              <a:rPr lang="fi-FI" baseline="0" err="1">
                <a:solidFill>
                  <a:schemeClr val="bg1"/>
                </a:solidFill>
              </a:rPr>
              <a:t>Kiili</a:t>
            </a:r>
            <a:endParaRPr lang="fi-FI">
              <a:solidFill>
                <a:schemeClr val="bg1"/>
              </a:solidFill>
            </a:endParaRPr>
          </a:p>
        </p:txBody>
      </p:sp>
    </p:spTree>
    <p:extLst>
      <p:ext uri="{BB962C8B-B14F-4D97-AF65-F5344CB8AC3E}">
        <p14:creationId xmlns:p14="http://schemas.microsoft.com/office/powerpoint/2010/main" val="244618341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Dian numeron paikkamerkki 10"/>
          <p:cNvSpPr>
            <a:spLocks noGrp="1"/>
          </p:cNvSpPr>
          <p:nvPr>
            <p:ph type="sldNum" sz="quarter" idx="10"/>
          </p:nvPr>
        </p:nvSpPr>
        <p:spPr>
          <a:xfrm>
            <a:off x="11322456" y="6234369"/>
            <a:ext cx="464457" cy="287259"/>
          </a:xfrm>
        </p:spPr>
        <p:txBody>
          <a:bodyPr/>
          <a:lstStyle>
            <a:lvl1pPr>
              <a:defRPr>
                <a:solidFill>
                  <a:schemeClr val="tx1"/>
                </a:solidFill>
              </a:defRPr>
            </a:lvl1pPr>
          </a:lstStyle>
          <a:p>
            <a:fld id="{86CB4B4D-7CA3-9044-876B-883B54F8677D}" type="slidenum">
              <a:rPr lang="uk-UA" smtClean="0">
                <a:solidFill>
                  <a:srgbClr val="FFFFFF"/>
                </a:solidFill>
              </a:rPr>
              <a:pPr/>
              <a:t>‹#›</a:t>
            </a:fld>
            <a:endParaRPr lang="uk-UA">
              <a:solidFill>
                <a:srgbClr val="FFFFFF"/>
              </a:solidFill>
            </a:endParaRPr>
          </a:p>
        </p:txBody>
      </p:sp>
      <p:sp>
        <p:nvSpPr>
          <p:cNvPr id="7" name="Tekstin paikkamerkki 12"/>
          <p:cNvSpPr>
            <a:spLocks noGrp="1"/>
          </p:cNvSpPr>
          <p:nvPr>
            <p:ph type="body" sz="quarter" idx="11" hasCustomPrompt="1"/>
          </p:nvPr>
        </p:nvSpPr>
        <p:spPr>
          <a:xfrm>
            <a:off x="4176000" y="2980873"/>
            <a:ext cx="3840000" cy="2688000"/>
          </a:xfrm>
        </p:spPr>
        <p:txBody>
          <a:bodyPr lIns="0" tIns="0" rIns="0" bIns="0">
            <a:noAutofit/>
          </a:bodyPr>
          <a:lstStyle>
            <a:lvl1pPr marL="0" indent="0" algn="just">
              <a:lnSpc>
                <a:spcPts val="2133"/>
              </a:lnSpc>
              <a:buNone/>
              <a:defRPr sz="1600" baseline="0">
                <a:solidFill>
                  <a:schemeClr val="tx1"/>
                </a:solidFill>
              </a:defRPr>
            </a:lvl1pPr>
            <a:lvl2pPr marL="609585" indent="0" algn="just">
              <a:buNone/>
              <a:defRPr/>
            </a:lvl2pPr>
            <a:lvl3pPr marL="1219170" indent="0" algn="just">
              <a:buNone/>
              <a:defRPr/>
            </a:lvl3pPr>
            <a:lvl4pPr marL="1828754" indent="0" algn="just">
              <a:buNone/>
              <a:defRPr/>
            </a:lvl4pPr>
            <a:lvl5pPr marL="2438339"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8"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tx1"/>
                </a:solidFill>
                <a:latin typeface="Arial" charset="0"/>
              </a:defRPr>
            </a:lvl1pPr>
          </a:lstStyle>
          <a:p>
            <a:endParaRPr lang="fi-FI">
              <a:solidFill>
                <a:srgbClr val="FFFFFF"/>
              </a:solidFill>
            </a:endParaRPr>
          </a:p>
        </p:txBody>
      </p:sp>
      <p:sp>
        <p:nvSpPr>
          <p:cNvPr id="9"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tx1"/>
                </a:solidFill>
                <a:latin typeface="Arial" charset="0"/>
                <a:ea typeface="Arial" charset="0"/>
                <a:cs typeface="Arial" charset="0"/>
              </a:defRPr>
            </a:lvl1pPr>
          </a:lstStyle>
          <a:p>
            <a:fld id="{8566E4BA-21AF-4146-AE84-181AD6470382}" type="datetime1">
              <a:rPr lang="fi-FI" smtClean="0">
                <a:solidFill>
                  <a:srgbClr val="FFFFFF"/>
                </a:solidFill>
              </a:rPr>
              <a:t>2.5.2025</a:t>
            </a:fld>
            <a:endParaRPr lang="fi-FI">
              <a:solidFill>
                <a:srgbClr val="FFFFFF"/>
              </a:solidFill>
            </a:endParaRPr>
          </a:p>
        </p:txBody>
      </p:sp>
      <p:sp>
        <p:nvSpPr>
          <p:cNvPr id="10" name="Tekstin paikkamerkki 3"/>
          <p:cNvSpPr>
            <a:spLocks noGrp="1"/>
          </p:cNvSpPr>
          <p:nvPr>
            <p:ph type="body" sz="quarter" idx="12" hasCustomPrompt="1"/>
          </p:nvPr>
        </p:nvSpPr>
        <p:spPr>
          <a:xfrm>
            <a:off x="867832" y="1507713"/>
            <a:ext cx="10456333" cy="1579033"/>
          </a:xfrm>
        </p:spPr>
        <p:txBody>
          <a:bodyPr>
            <a:noAutofit/>
          </a:bodyPr>
          <a:lstStyle>
            <a:lvl1pPr algn="ctr">
              <a:defRPr sz="7333" b="1" spc="-400">
                <a:solidFill>
                  <a:schemeClr val="tx1"/>
                </a:solidFill>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otsikko.</a:t>
            </a:r>
          </a:p>
        </p:txBody>
      </p:sp>
      <p:pic>
        <p:nvPicPr>
          <p:cNvPr id="15" name="Kuva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6727" y="5769356"/>
            <a:ext cx="2799471" cy="958162"/>
          </a:xfrm>
          <a:prstGeom prst="rect">
            <a:avLst/>
          </a:prstGeom>
        </p:spPr>
      </p:pic>
    </p:spTree>
    <p:extLst>
      <p:ext uri="{BB962C8B-B14F-4D97-AF65-F5344CB8AC3E}">
        <p14:creationId xmlns:p14="http://schemas.microsoft.com/office/powerpoint/2010/main" val="386286406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1368000" y="1869000"/>
            <a:ext cx="3120000" cy="312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solidFill>
                  <a:srgbClr val="000000"/>
                </a:solidFill>
              </a:rPr>
              <a:pPr/>
              <a:t>‹#›</a:t>
            </a:fld>
            <a:endParaRPr lang="uk-UA">
              <a:solidFill>
                <a:srgbClr val="000000"/>
              </a:solidFill>
            </a:endParaRPr>
          </a:p>
        </p:txBody>
      </p:sp>
      <p:sp>
        <p:nvSpPr>
          <p:cNvPr id="13" name="Tekstin paikkamerkki 12"/>
          <p:cNvSpPr>
            <a:spLocks noGrp="1"/>
          </p:cNvSpPr>
          <p:nvPr>
            <p:ph type="body" sz="quarter" idx="11" hasCustomPrompt="1"/>
          </p:nvPr>
        </p:nvSpPr>
        <p:spPr>
          <a:xfrm>
            <a:off x="5025600" y="3537597"/>
            <a:ext cx="6221795" cy="2294792"/>
          </a:xfrm>
        </p:spPr>
        <p:txBody>
          <a:bodyPr lIns="0" tIns="0" rIns="0" bIns="0">
            <a:noAutofit/>
          </a:bodyPr>
          <a:lstStyle>
            <a:lvl1pPr marL="0" indent="0" algn="l">
              <a:lnSpc>
                <a:spcPts val="2133"/>
              </a:lnSpc>
              <a:buNone/>
              <a:defRPr sz="1600" baseline="0"/>
            </a:lvl1pPr>
            <a:lvl2pPr marL="609585" indent="0" algn="just">
              <a:buNone/>
              <a:defRPr/>
            </a:lvl2pPr>
            <a:lvl3pPr marL="1219170" indent="0" algn="just">
              <a:buNone/>
              <a:defRPr/>
            </a:lvl3pPr>
            <a:lvl4pPr marL="1828754" indent="0" algn="just">
              <a:buNone/>
              <a:defRPr/>
            </a:lvl4pPr>
            <a:lvl5pPr marL="2438339"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bg1"/>
                </a:solidFill>
                <a:latin typeface="Arial" charset="0"/>
              </a:defRPr>
            </a:lvl1pPr>
          </a:lstStyle>
          <a:p>
            <a:endParaRPr lang="fi-FI">
              <a:solidFill>
                <a:srgbClr val="000000"/>
              </a:solidFill>
            </a:endParaRPr>
          </a:p>
        </p:txBody>
      </p:sp>
      <p:sp>
        <p:nvSpPr>
          <p:cNvPr id="6"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bg1"/>
                </a:solidFill>
                <a:latin typeface="Arial" charset="0"/>
                <a:ea typeface="Arial" charset="0"/>
                <a:cs typeface="Arial" charset="0"/>
              </a:defRPr>
            </a:lvl1pPr>
          </a:lstStyle>
          <a:p>
            <a:fld id="{3D52D5EA-092C-4655-AD15-DB64C0733E07}" type="datetime1">
              <a:rPr lang="fi-FI" smtClean="0">
                <a:solidFill>
                  <a:srgbClr val="000000"/>
                </a:solidFill>
              </a:rPr>
              <a:t>2.5.2025</a:t>
            </a:fld>
            <a:endParaRPr lang="fi-FI">
              <a:solidFill>
                <a:srgbClr val="000000"/>
              </a:solidFill>
            </a:endParaRPr>
          </a:p>
        </p:txBody>
      </p:sp>
      <p:sp>
        <p:nvSpPr>
          <p:cNvPr id="4" name="Tekstin paikkamerkki 3"/>
          <p:cNvSpPr>
            <a:spLocks noGrp="1"/>
          </p:cNvSpPr>
          <p:nvPr>
            <p:ph type="body" sz="quarter" idx="12" hasCustomPrompt="1"/>
          </p:nvPr>
        </p:nvSpPr>
        <p:spPr>
          <a:xfrm>
            <a:off x="5025600" y="1745852"/>
            <a:ext cx="6221795" cy="1579033"/>
          </a:xfrm>
        </p:spPr>
        <p:txBody>
          <a:bodyPr anchor="b" anchorCtr="0">
            <a:noAutofit/>
          </a:bodyPr>
          <a:lstStyle>
            <a:lvl1pPr algn="l">
              <a:lnSpc>
                <a:spcPts val="4667"/>
              </a:lnSpc>
              <a:defRPr sz="4667" b="1" spc="-400">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a:t>
            </a:r>
            <a:br>
              <a:rPr lang="fi-FI"/>
            </a:br>
            <a:r>
              <a:rPr lang="fi-FI"/>
              <a:t>otsikko.</a:t>
            </a:r>
          </a:p>
        </p:txBody>
      </p:sp>
    </p:spTree>
    <p:extLst>
      <p:ext uri="{BB962C8B-B14F-4D97-AF65-F5344CB8AC3E}">
        <p14:creationId xmlns:p14="http://schemas.microsoft.com/office/powerpoint/2010/main" val="193848651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1">
    <p:spTree>
      <p:nvGrpSpPr>
        <p:cNvPr id="1" name=""/>
        <p:cNvGrpSpPr/>
        <p:nvPr/>
      </p:nvGrpSpPr>
      <p:grpSpPr>
        <a:xfrm>
          <a:off x="0" y="0"/>
          <a:ext cx="0" cy="0"/>
          <a:chOff x="0" y="0"/>
          <a:chExt cx="0" cy="0"/>
        </a:xfrm>
      </p:grpSpPr>
      <p:sp>
        <p:nvSpPr>
          <p:cNvPr id="11" name="Dian numeron paikkamerkki 10"/>
          <p:cNvSpPr>
            <a:spLocks noGrp="1"/>
          </p:cNvSpPr>
          <p:nvPr>
            <p:ph type="sldNum" sz="quarter" idx="10"/>
          </p:nvPr>
        </p:nvSpPr>
        <p:spPr/>
        <p:txBody>
          <a:bodyPr/>
          <a:lstStyle/>
          <a:p>
            <a:fld id="{86CB4B4D-7CA3-9044-876B-883B54F8677D}" type="slidenum">
              <a:rPr lang="uk-UA" smtClean="0">
                <a:solidFill>
                  <a:srgbClr val="000000"/>
                </a:solidFill>
              </a:rPr>
              <a:pPr/>
              <a:t>‹#›</a:t>
            </a:fld>
            <a:endParaRPr lang="uk-UA">
              <a:solidFill>
                <a:srgbClr val="000000"/>
              </a:solidFill>
            </a:endParaRPr>
          </a:p>
        </p:txBody>
      </p:sp>
      <p:sp>
        <p:nvSpPr>
          <p:cNvPr id="13" name="Tekstin paikkamerkki 12"/>
          <p:cNvSpPr>
            <a:spLocks noGrp="1"/>
          </p:cNvSpPr>
          <p:nvPr>
            <p:ph type="body" sz="quarter" idx="11" hasCustomPrompt="1"/>
          </p:nvPr>
        </p:nvSpPr>
        <p:spPr>
          <a:xfrm>
            <a:off x="4176000" y="2980873"/>
            <a:ext cx="3840000" cy="2688000"/>
          </a:xfrm>
        </p:spPr>
        <p:txBody>
          <a:bodyPr lIns="0" tIns="0" rIns="0" bIns="0">
            <a:noAutofit/>
          </a:bodyPr>
          <a:lstStyle>
            <a:lvl1pPr marL="0" indent="0" algn="just">
              <a:lnSpc>
                <a:spcPts val="2133"/>
              </a:lnSpc>
              <a:buNone/>
              <a:defRPr sz="1600" baseline="0"/>
            </a:lvl1pPr>
            <a:lvl2pPr marL="609585" indent="0" algn="just">
              <a:buNone/>
              <a:defRPr/>
            </a:lvl2pPr>
            <a:lvl3pPr marL="1219170" indent="0" algn="just">
              <a:buNone/>
              <a:defRPr/>
            </a:lvl3pPr>
            <a:lvl4pPr marL="1828754" indent="0" algn="just">
              <a:buNone/>
              <a:defRPr/>
            </a:lvl4pPr>
            <a:lvl5pPr marL="2438339"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bg1"/>
                </a:solidFill>
                <a:latin typeface="Arial" charset="0"/>
              </a:defRPr>
            </a:lvl1pPr>
          </a:lstStyle>
          <a:p>
            <a:endParaRPr lang="fi-FI">
              <a:solidFill>
                <a:srgbClr val="000000"/>
              </a:solidFill>
            </a:endParaRPr>
          </a:p>
        </p:txBody>
      </p:sp>
      <p:sp>
        <p:nvSpPr>
          <p:cNvPr id="6"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bg1"/>
                </a:solidFill>
                <a:latin typeface="Arial" charset="0"/>
                <a:ea typeface="Arial" charset="0"/>
                <a:cs typeface="Arial" charset="0"/>
              </a:defRPr>
            </a:lvl1pPr>
          </a:lstStyle>
          <a:p>
            <a:fld id="{AEAE8846-A974-4150-AD0D-E360C2C4A135}" type="datetime1">
              <a:rPr lang="fi-FI" smtClean="0">
                <a:solidFill>
                  <a:srgbClr val="000000"/>
                </a:solidFill>
              </a:rPr>
              <a:t>2.5.2025</a:t>
            </a:fld>
            <a:endParaRPr lang="fi-FI">
              <a:solidFill>
                <a:srgbClr val="000000"/>
              </a:solidFill>
            </a:endParaRPr>
          </a:p>
        </p:txBody>
      </p:sp>
      <p:sp>
        <p:nvSpPr>
          <p:cNvPr id="4" name="Tekstin paikkamerkki 3"/>
          <p:cNvSpPr>
            <a:spLocks noGrp="1"/>
          </p:cNvSpPr>
          <p:nvPr>
            <p:ph type="body" sz="quarter" idx="12" hasCustomPrompt="1"/>
          </p:nvPr>
        </p:nvSpPr>
        <p:spPr>
          <a:xfrm>
            <a:off x="867832" y="1507713"/>
            <a:ext cx="10456333" cy="1579033"/>
          </a:xfrm>
        </p:spPr>
        <p:txBody>
          <a:bodyPr>
            <a:noAutofit/>
          </a:bodyPr>
          <a:lstStyle>
            <a:lvl1pPr algn="ctr">
              <a:defRPr sz="7333" b="1" spc="-400">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otsikko.</a:t>
            </a:r>
          </a:p>
        </p:txBody>
      </p:sp>
    </p:spTree>
    <p:extLst>
      <p:ext uri="{BB962C8B-B14F-4D97-AF65-F5344CB8AC3E}">
        <p14:creationId xmlns:p14="http://schemas.microsoft.com/office/powerpoint/2010/main" val="1965186113"/>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Pelkkä otsikk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20048"/>
            <a:ext cx="10972800" cy="562073"/>
          </a:xfrm>
        </p:spPr>
        <p:txBody>
          <a:bodyPr/>
          <a:lstStyle>
            <a:lvl1pPr>
              <a:defRPr/>
            </a:lvl1pPr>
          </a:lstStyle>
          <a:p>
            <a:r>
              <a:rPr lang="fi-FI" noProof="0"/>
              <a:t>Kirjoita pääotsikko tähän</a:t>
            </a:r>
          </a:p>
        </p:txBody>
      </p:sp>
      <p:sp>
        <p:nvSpPr>
          <p:cNvPr id="5" name="Slide Number Placeholder 4"/>
          <p:cNvSpPr>
            <a:spLocks noGrp="1"/>
          </p:cNvSpPr>
          <p:nvPr>
            <p:ph type="sldNum" sz="quarter" idx="12"/>
          </p:nvPr>
        </p:nvSpPr>
        <p:spPr/>
        <p:txBody>
          <a:bodyPr/>
          <a:lstStyle/>
          <a:p>
            <a:fld id="{48B77C6B-83F3-4633-B409-7A3851B229A1}" type="slidenum">
              <a:rPr lang="fi-FI" smtClean="0">
                <a:solidFill>
                  <a:srgbClr val="000000"/>
                </a:solidFill>
              </a:rPr>
              <a:pPr/>
              <a:t>‹#›</a:t>
            </a:fld>
            <a:endParaRPr lang="fi-FI">
              <a:solidFill>
                <a:srgbClr val="000000"/>
              </a:solidFill>
            </a:endParaRPr>
          </a:p>
        </p:txBody>
      </p:sp>
      <p:sp>
        <p:nvSpPr>
          <p:cNvPr id="6" name="Text Placeholder 13"/>
          <p:cNvSpPr>
            <a:spLocks noGrp="1"/>
          </p:cNvSpPr>
          <p:nvPr>
            <p:ph type="body" sz="quarter" idx="14" hasCustomPrompt="1"/>
          </p:nvPr>
        </p:nvSpPr>
        <p:spPr>
          <a:xfrm>
            <a:off x="623392" y="713405"/>
            <a:ext cx="10945216" cy="384043"/>
          </a:xfrm>
        </p:spPr>
        <p:txBody>
          <a:bodyPr anchor="ctr">
            <a:normAutofit/>
          </a:bodyPr>
          <a:lstStyle>
            <a:lvl1pPr marL="0" indent="0" algn="ctr">
              <a:buNone/>
              <a:defRPr lang="fi-FI" sz="1867" kern="1200" spc="400" baseline="0" noProof="0" dirty="0">
                <a:solidFill>
                  <a:schemeClr val="tx2">
                    <a:lumMod val="60000"/>
                    <a:lumOff val="40000"/>
                  </a:schemeClr>
                </a:solidFill>
                <a:latin typeface="+mn-lt"/>
                <a:ea typeface="+mn-ea"/>
                <a:cs typeface="+mn-cs"/>
              </a:defRPr>
            </a:lvl1pPr>
          </a:lstStyle>
          <a:p>
            <a:pPr marL="0" lvl="0" indent="0" algn="ctr" defTabSz="1219170" rtl="0" eaLnBrk="1" latinLnBrk="0" hangingPunct="1">
              <a:spcBef>
                <a:spcPct val="20000"/>
              </a:spcBef>
              <a:buClr>
                <a:schemeClr val="accent2"/>
              </a:buClr>
              <a:buFont typeface="Arial" panose="020B0604020202020204" pitchFamily="34" charset="0"/>
              <a:buNone/>
            </a:pPr>
            <a:r>
              <a:rPr lang="fi-FI" noProof="0"/>
              <a:t>Kirjoita alaotsikko tähän</a:t>
            </a:r>
          </a:p>
        </p:txBody>
      </p:sp>
      <p:sp>
        <p:nvSpPr>
          <p:cNvPr id="7" name="TextBox 6">
            <a:extLst>
              <a:ext uri="{FF2B5EF4-FFF2-40B4-BE49-F238E27FC236}">
                <a16:creationId xmlns:a16="http://schemas.microsoft.com/office/drawing/2014/main" id="{108A2946-1955-4110-AC2D-78F04AD666CF}"/>
              </a:ext>
            </a:extLst>
          </p:cNvPr>
          <p:cNvSpPr txBox="1"/>
          <p:nvPr userDrawn="1"/>
        </p:nvSpPr>
        <p:spPr>
          <a:xfrm>
            <a:off x="10090194" y="6613094"/>
            <a:ext cx="1761073" cy="235898"/>
          </a:xfrm>
          <a:prstGeom prst="rect">
            <a:avLst/>
          </a:prstGeom>
          <a:noFill/>
        </p:spPr>
        <p:txBody>
          <a:bodyPr wrap="square" rtlCol="0">
            <a:spAutoFit/>
          </a:bodyPr>
          <a:lstStyle/>
          <a:p>
            <a:pPr algn="r"/>
            <a:r>
              <a:rPr lang="en-GB" sz="933" spc="67">
                <a:solidFill>
                  <a:srgbClr val="000000">
                    <a:lumMod val="65000"/>
                  </a:srgbClr>
                </a:solidFill>
              </a:rPr>
              <a:t>© </a:t>
            </a:r>
            <a:r>
              <a:rPr lang="en-GB" sz="933" cap="all" spc="67">
                <a:solidFill>
                  <a:srgbClr val="000000">
                    <a:lumMod val="65000"/>
                  </a:srgbClr>
                </a:solidFill>
              </a:rPr>
              <a:t>Copyright capful</a:t>
            </a:r>
          </a:p>
        </p:txBody>
      </p:sp>
      <p:cxnSp>
        <p:nvCxnSpPr>
          <p:cNvPr id="8" name="Straight Connector 7">
            <a:extLst>
              <a:ext uri="{FF2B5EF4-FFF2-40B4-BE49-F238E27FC236}">
                <a16:creationId xmlns:a16="http://schemas.microsoft.com/office/drawing/2014/main" id="{0EDD5C43-504B-408D-8DD3-97ABD095F189}"/>
              </a:ext>
            </a:extLst>
          </p:cNvPr>
          <p:cNvCxnSpPr/>
          <p:nvPr userDrawn="1"/>
        </p:nvCxnSpPr>
        <p:spPr>
          <a:xfrm>
            <a:off x="10182104" y="6678984"/>
            <a:ext cx="0" cy="144000"/>
          </a:xfrm>
          <a:prstGeom prst="line">
            <a:avLst/>
          </a:prstGeom>
          <a:ln>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416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ext Slide 1">
    <p:spTree>
      <p:nvGrpSpPr>
        <p:cNvPr id="1" name=""/>
        <p:cNvGrpSpPr/>
        <p:nvPr/>
      </p:nvGrpSpPr>
      <p:grpSpPr>
        <a:xfrm>
          <a:off x="0" y="0"/>
          <a:ext cx="0" cy="0"/>
          <a:chOff x="0" y="0"/>
          <a:chExt cx="0" cy="0"/>
        </a:xfrm>
      </p:grpSpPr>
      <p:sp>
        <p:nvSpPr>
          <p:cNvPr id="7" name="Sisällön paikkamerkki 6"/>
          <p:cNvSpPr>
            <a:spLocks noGrp="1"/>
          </p:cNvSpPr>
          <p:nvPr>
            <p:ph sz="quarter" idx="13" hasCustomPrompt="1"/>
          </p:nvPr>
        </p:nvSpPr>
        <p:spPr>
          <a:xfrm>
            <a:off x="5710912" y="669000"/>
            <a:ext cx="5520000" cy="5520000"/>
          </a:xfrm>
          <a:prstGeom prst="ellipse">
            <a:avLst/>
          </a:prstGeom>
        </p:spPr>
        <p:txBody>
          <a:bodyPr/>
          <a:lstStyle/>
          <a:p>
            <a:pPr lvl="0"/>
            <a:r>
              <a:rPr lang="fi-FI"/>
              <a:t>Lisää kuva tai sisältö</a:t>
            </a:r>
          </a:p>
        </p:txBody>
      </p:sp>
      <p:sp>
        <p:nvSpPr>
          <p:cNvPr id="11" name="Dian numeron paikkamerkki 10"/>
          <p:cNvSpPr>
            <a:spLocks noGrp="1"/>
          </p:cNvSpPr>
          <p:nvPr>
            <p:ph type="sldNum" sz="quarter" idx="10"/>
          </p:nvPr>
        </p:nvSpPr>
        <p:spPr/>
        <p:txBody>
          <a:bodyPr/>
          <a:lstStyle/>
          <a:p>
            <a:fld id="{86CB4B4D-7CA3-9044-876B-883B54F8677D}" type="slidenum">
              <a:rPr lang="uk-UA" smtClean="0"/>
              <a:pPr/>
              <a:t>‹#›</a:t>
            </a:fld>
            <a:endParaRPr lang="uk-UA"/>
          </a:p>
        </p:txBody>
      </p:sp>
      <p:sp>
        <p:nvSpPr>
          <p:cNvPr id="13" name="Tekstin paikkamerkki 12"/>
          <p:cNvSpPr>
            <a:spLocks noGrp="1"/>
          </p:cNvSpPr>
          <p:nvPr>
            <p:ph type="body" sz="quarter" idx="11" hasCustomPrompt="1"/>
          </p:nvPr>
        </p:nvSpPr>
        <p:spPr>
          <a:xfrm>
            <a:off x="1368000" y="2980873"/>
            <a:ext cx="3840000" cy="2688000"/>
          </a:xfrm>
        </p:spPr>
        <p:txBody>
          <a:bodyPr lIns="0" tIns="0" rIns="0" bIns="0">
            <a:noAutofit/>
          </a:bodyPr>
          <a:lstStyle>
            <a:lvl1pPr marL="0" indent="0" algn="just">
              <a:lnSpc>
                <a:spcPts val="2133"/>
              </a:lnSpc>
              <a:buNone/>
              <a:defRPr sz="1600" baseline="0"/>
            </a:lvl1pPr>
            <a:lvl2pPr marL="609585" indent="0" algn="just">
              <a:buNone/>
              <a:defRPr/>
            </a:lvl2pPr>
            <a:lvl3pPr marL="1219170" indent="0" algn="just">
              <a:buNone/>
              <a:defRPr/>
            </a:lvl3pPr>
            <a:lvl4pPr marL="1828754" indent="0" algn="just">
              <a:buNone/>
              <a:defRPr/>
            </a:lvl4pPr>
            <a:lvl5pPr marL="2438339" indent="0" algn="just">
              <a:buNone/>
              <a:defRPr/>
            </a:lvl5pPr>
          </a:lstStyle>
          <a:p>
            <a:r>
              <a:rPr lang="fi-FI"/>
              <a:t>Nam </a:t>
            </a:r>
            <a:r>
              <a:rPr lang="fi-FI" err="1"/>
              <a:t>eget</a:t>
            </a:r>
            <a:r>
              <a:rPr lang="fi-FI"/>
              <a:t> </a:t>
            </a:r>
            <a:r>
              <a:rPr lang="fi-FI" err="1"/>
              <a:t>mauris</a:t>
            </a:r>
            <a:r>
              <a:rPr lang="fi-FI"/>
              <a:t> </a:t>
            </a:r>
            <a:r>
              <a:rPr lang="fi-FI" err="1"/>
              <a:t>eget</a:t>
            </a:r>
            <a:r>
              <a:rPr lang="fi-FI"/>
              <a:t> </a:t>
            </a:r>
            <a:r>
              <a:rPr lang="fi-FI" err="1"/>
              <a:t>lectus</a:t>
            </a:r>
            <a:r>
              <a:rPr lang="fi-FI"/>
              <a:t> </a:t>
            </a:r>
            <a:r>
              <a:rPr lang="fi-FI" err="1"/>
              <a:t>mattis</a:t>
            </a:r>
            <a:r>
              <a:rPr lang="fi-FI"/>
              <a:t> </a:t>
            </a:r>
            <a:r>
              <a:rPr lang="fi-FI" err="1"/>
              <a:t>lacinia</a:t>
            </a:r>
            <a:r>
              <a:rPr lang="fi-FI"/>
              <a:t>. </a:t>
            </a:r>
            <a:r>
              <a:rPr lang="fi-FI" err="1"/>
              <a:t>Quisque</a:t>
            </a:r>
            <a:r>
              <a:rPr lang="fi-FI"/>
              <a:t> </a:t>
            </a:r>
            <a:r>
              <a:rPr lang="fi-FI" err="1"/>
              <a:t>malesuada</a:t>
            </a:r>
            <a:r>
              <a:rPr lang="fi-FI"/>
              <a:t> </a:t>
            </a:r>
            <a:r>
              <a:rPr lang="fi-FI" err="1"/>
              <a:t>bibendum</a:t>
            </a:r>
            <a:r>
              <a:rPr lang="fi-FI"/>
              <a:t> </a:t>
            </a:r>
            <a:r>
              <a:rPr lang="fi-FI" err="1"/>
              <a:t>augue</a:t>
            </a:r>
            <a:r>
              <a:rPr lang="fi-FI"/>
              <a:t>, </a:t>
            </a:r>
            <a:r>
              <a:rPr lang="fi-FI" err="1"/>
              <a:t>ut</a:t>
            </a:r>
            <a:r>
              <a:rPr lang="fi-FI"/>
              <a:t> </a:t>
            </a:r>
            <a:r>
              <a:rPr lang="fi-FI" err="1"/>
              <a:t>elementum</a:t>
            </a:r>
            <a:r>
              <a:rPr lang="fi-FI"/>
              <a:t> </a:t>
            </a:r>
            <a:r>
              <a:rPr lang="fi-FI" err="1"/>
              <a:t>risus</a:t>
            </a:r>
            <a:r>
              <a:rPr lang="fi-FI"/>
              <a:t> </a:t>
            </a:r>
            <a:r>
              <a:rPr lang="fi-FI" err="1"/>
              <a:t>tristique</a:t>
            </a:r>
            <a:r>
              <a:rPr lang="fi-FI"/>
              <a:t> </a:t>
            </a:r>
            <a:r>
              <a:rPr lang="fi-FI" err="1"/>
              <a:t>sit</a:t>
            </a:r>
            <a:r>
              <a:rPr lang="fi-FI"/>
              <a:t> </a:t>
            </a:r>
            <a:r>
              <a:rPr lang="fi-FI" err="1"/>
              <a:t>amet</a:t>
            </a:r>
            <a:r>
              <a:rPr lang="fi-FI"/>
              <a:t>. </a:t>
            </a:r>
            <a:r>
              <a:rPr lang="fi-FI" err="1"/>
              <a:t>Sed</a:t>
            </a:r>
            <a:r>
              <a:rPr lang="fi-FI"/>
              <a:t> </a:t>
            </a:r>
            <a:r>
              <a:rPr lang="fi-FI" err="1"/>
              <a:t>posuere</a:t>
            </a:r>
            <a:r>
              <a:rPr lang="fi-FI"/>
              <a:t> </a:t>
            </a:r>
            <a:r>
              <a:rPr lang="fi-FI" err="1"/>
              <a:t>ante</a:t>
            </a:r>
            <a:r>
              <a:rPr lang="fi-FI"/>
              <a:t> at </a:t>
            </a:r>
            <a:r>
              <a:rPr lang="fi-FI" err="1"/>
              <a:t>metus</a:t>
            </a:r>
            <a:r>
              <a:rPr lang="fi-FI"/>
              <a:t> </a:t>
            </a:r>
            <a:r>
              <a:rPr lang="fi-FI" err="1"/>
              <a:t>suscipit</a:t>
            </a:r>
            <a:r>
              <a:rPr lang="fi-FI"/>
              <a:t>, </a:t>
            </a:r>
            <a:r>
              <a:rPr lang="fi-FI" err="1"/>
              <a:t>tempor</a:t>
            </a:r>
            <a:r>
              <a:rPr lang="fi-FI"/>
              <a:t> </a:t>
            </a:r>
            <a:r>
              <a:rPr lang="fi-FI" err="1"/>
              <a:t>blandit</a:t>
            </a:r>
            <a:r>
              <a:rPr lang="fi-FI"/>
              <a:t> </a:t>
            </a:r>
            <a:r>
              <a:rPr lang="fi-FI" err="1"/>
              <a:t>eros</a:t>
            </a:r>
            <a:r>
              <a:rPr lang="fi-FI"/>
              <a:t> </a:t>
            </a:r>
            <a:r>
              <a:rPr lang="fi-FI" err="1"/>
              <a:t>fringilla</a:t>
            </a:r>
            <a:r>
              <a:rPr lang="fi-FI"/>
              <a:t>. </a:t>
            </a:r>
            <a:r>
              <a:rPr lang="fi-FI" err="1"/>
              <a:t>Aenean</a:t>
            </a:r>
            <a:r>
              <a:rPr lang="fi-FI"/>
              <a:t> </a:t>
            </a:r>
            <a:r>
              <a:rPr lang="fi-FI" err="1"/>
              <a:t>vulputate</a:t>
            </a:r>
            <a:r>
              <a:rPr lang="fi-FI"/>
              <a:t> </a:t>
            </a:r>
            <a:r>
              <a:rPr lang="fi-FI" err="1"/>
              <a:t>placerat</a:t>
            </a:r>
            <a:r>
              <a:rPr lang="fi-FI"/>
              <a:t> </a:t>
            </a:r>
            <a:r>
              <a:rPr lang="fi-FI" err="1"/>
              <a:t>leo</a:t>
            </a:r>
            <a:r>
              <a:rPr lang="fi-FI"/>
              <a:t>, vitae </a:t>
            </a:r>
            <a:r>
              <a:rPr lang="fi-FI" err="1"/>
              <a:t>luctus</a:t>
            </a:r>
            <a:r>
              <a:rPr lang="fi-FI"/>
              <a:t> </a:t>
            </a:r>
            <a:r>
              <a:rPr lang="fi-FI" err="1"/>
              <a:t>enim</a:t>
            </a:r>
            <a:r>
              <a:rPr lang="fi-FI"/>
              <a:t> </a:t>
            </a:r>
            <a:r>
              <a:rPr lang="fi-FI" err="1"/>
              <a:t>aliquet</a:t>
            </a:r>
            <a:r>
              <a:rPr lang="fi-FI"/>
              <a:t> </a:t>
            </a:r>
            <a:r>
              <a:rPr lang="fi-FI" err="1"/>
              <a:t>non</a:t>
            </a:r>
            <a:r>
              <a:rPr lang="fi-FI"/>
              <a:t>. </a:t>
            </a:r>
            <a:r>
              <a:rPr lang="fi-FI" err="1"/>
              <a:t>Cras</a:t>
            </a:r>
            <a:r>
              <a:rPr lang="fi-FI"/>
              <a:t> </a:t>
            </a:r>
            <a:r>
              <a:rPr lang="fi-FI" err="1"/>
              <a:t>vel</a:t>
            </a:r>
            <a:r>
              <a:rPr lang="fi-FI"/>
              <a:t> magna </a:t>
            </a:r>
            <a:r>
              <a:rPr lang="fi-FI" err="1"/>
              <a:t>auctor</a:t>
            </a:r>
            <a:r>
              <a:rPr lang="fi-FI"/>
              <a:t>, </a:t>
            </a:r>
            <a:r>
              <a:rPr lang="fi-FI" err="1"/>
              <a:t>varius</a:t>
            </a:r>
            <a:r>
              <a:rPr lang="fi-FI"/>
              <a:t> </a:t>
            </a:r>
            <a:r>
              <a:rPr lang="fi-FI" err="1"/>
              <a:t>ligula</a:t>
            </a:r>
            <a:r>
              <a:rPr lang="fi-FI"/>
              <a:t> et, </a:t>
            </a:r>
            <a:r>
              <a:rPr lang="fi-FI" err="1"/>
              <a:t>pellentesque</a:t>
            </a:r>
            <a:r>
              <a:rPr lang="fi-FI"/>
              <a:t> </a:t>
            </a:r>
            <a:r>
              <a:rPr lang="fi-FI" err="1"/>
              <a:t>risus</a:t>
            </a:r>
            <a:r>
              <a:rPr lang="fi-FI"/>
              <a:t>. </a:t>
            </a:r>
            <a:r>
              <a:rPr lang="fi-FI" err="1"/>
              <a:t>Maecenas</a:t>
            </a:r>
            <a:r>
              <a:rPr lang="fi-FI"/>
              <a:t> </a:t>
            </a:r>
            <a:r>
              <a:rPr lang="fi-FI" err="1"/>
              <a:t>mattis</a:t>
            </a:r>
            <a:r>
              <a:rPr lang="fi-FI"/>
              <a:t>, </a:t>
            </a:r>
            <a:r>
              <a:rPr lang="fi-FI" err="1"/>
              <a:t>leo</a:t>
            </a:r>
            <a:r>
              <a:rPr lang="fi-FI"/>
              <a:t> at </a:t>
            </a:r>
            <a:r>
              <a:rPr lang="fi-FI" err="1"/>
              <a:t>congue</a:t>
            </a:r>
            <a:r>
              <a:rPr lang="fi-FI"/>
              <a:t> </a:t>
            </a:r>
            <a:r>
              <a:rPr lang="fi-FI" err="1"/>
              <a:t>bibendum</a:t>
            </a:r>
            <a:r>
              <a:rPr lang="fi-FI"/>
              <a:t>, </a:t>
            </a:r>
            <a:r>
              <a:rPr lang="fi-FI" err="1"/>
              <a:t>dolor</a:t>
            </a:r>
            <a:r>
              <a:rPr lang="fi-FI"/>
              <a:t> </a:t>
            </a:r>
            <a:r>
              <a:rPr lang="fi-FI" err="1"/>
              <a:t>eros</a:t>
            </a:r>
            <a:r>
              <a:rPr lang="fi-FI"/>
              <a:t> </a:t>
            </a:r>
            <a:r>
              <a:rPr lang="fi-FI" err="1"/>
              <a:t>imperdiet</a:t>
            </a:r>
            <a:r>
              <a:rPr lang="fi-FI"/>
              <a:t> libero, in </a:t>
            </a:r>
            <a:r>
              <a:rPr lang="fi-FI" err="1"/>
              <a:t>gravida</a:t>
            </a:r>
            <a:r>
              <a:rPr lang="fi-FI"/>
              <a:t> </a:t>
            </a:r>
            <a:r>
              <a:rPr lang="fi-FI" err="1"/>
              <a:t>metus</a:t>
            </a:r>
            <a:r>
              <a:rPr lang="fi-FI"/>
              <a:t> </a:t>
            </a:r>
            <a:r>
              <a:rPr lang="fi-FI" err="1"/>
              <a:t>ligula</a:t>
            </a:r>
            <a:r>
              <a:rPr lang="fi-FI"/>
              <a:t> </a:t>
            </a:r>
            <a:r>
              <a:rPr lang="fi-FI" err="1"/>
              <a:t>quis</a:t>
            </a:r>
            <a:r>
              <a:rPr lang="fi-FI"/>
              <a:t> tellus.</a:t>
            </a:r>
          </a:p>
        </p:txBody>
      </p:sp>
      <p:sp>
        <p:nvSpPr>
          <p:cNvPr id="14" name="Alatunnisteen paikkamerkki 12"/>
          <p:cNvSpPr>
            <a:spLocks noGrp="1"/>
          </p:cNvSpPr>
          <p:nvPr>
            <p:ph type="ftr" sz="quarter" idx="3"/>
          </p:nvPr>
        </p:nvSpPr>
        <p:spPr>
          <a:xfrm>
            <a:off x="1292047" y="250886"/>
            <a:ext cx="9607907" cy="366183"/>
          </a:xfrm>
          <a:prstGeom prst="rect">
            <a:avLst/>
          </a:prstGeom>
        </p:spPr>
        <p:txBody>
          <a:bodyPr vert="horz" lIns="91440" tIns="45720" rIns="91440" bIns="45720" rtlCol="0" anchor="ctr"/>
          <a:lstStyle>
            <a:lvl1pPr algn="ctr">
              <a:defRPr sz="1067" cap="all" spc="200" baseline="0">
                <a:solidFill>
                  <a:schemeClr val="bg1"/>
                </a:solidFill>
                <a:latin typeface="Arial" charset="0"/>
              </a:defRPr>
            </a:lvl1pPr>
          </a:lstStyle>
          <a:p>
            <a:endParaRPr lang="fi-FI"/>
          </a:p>
        </p:txBody>
      </p:sp>
      <p:sp>
        <p:nvSpPr>
          <p:cNvPr id="6" name="Päivämäärän paikkamerkki 9"/>
          <p:cNvSpPr>
            <a:spLocks noGrp="1"/>
          </p:cNvSpPr>
          <p:nvPr>
            <p:ph type="dt" sz="half" idx="2"/>
          </p:nvPr>
        </p:nvSpPr>
        <p:spPr>
          <a:xfrm rot="16200000">
            <a:off x="-340779" y="3272580"/>
            <a:ext cx="1367853" cy="312840"/>
          </a:xfrm>
          <a:prstGeom prst="rect">
            <a:avLst/>
          </a:prstGeom>
        </p:spPr>
        <p:txBody>
          <a:bodyPr vert="horz" lIns="91440" tIns="45720" rIns="91440" bIns="45720" rtlCol="0" anchor="t" anchorCtr="0"/>
          <a:lstStyle>
            <a:lvl1pPr algn="ctr">
              <a:defRPr sz="1067" spc="200" baseline="0">
                <a:solidFill>
                  <a:schemeClr val="bg1"/>
                </a:solidFill>
                <a:latin typeface="Arial" charset="0"/>
                <a:ea typeface="Arial" charset="0"/>
                <a:cs typeface="Arial" charset="0"/>
              </a:defRPr>
            </a:lvl1pPr>
          </a:lstStyle>
          <a:p>
            <a:fld id="{3BF8B485-34DF-4282-BE47-7002536EE920}" type="datetime1">
              <a:rPr lang="fi-FI" smtClean="0"/>
              <a:t>2.5.2025</a:t>
            </a:fld>
            <a:endParaRPr lang="fi-FI"/>
          </a:p>
        </p:txBody>
      </p:sp>
      <p:sp>
        <p:nvSpPr>
          <p:cNvPr id="4" name="Tekstin paikkamerkki 3"/>
          <p:cNvSpPr>
            <a:spLocks noGrp="1"/>
          </p:cNvSpPr>
          <p:nvPr>
            <p:ph type="body" sz="quarter" idx="12" hasCustomPrompt="1"/>
          </p:nvPr>
        </p:nvSpPr>
        <p:spPr>
          <a:xfrm>
            <a:off x="1368000" y="1507713"/>
            <a:ext cx="10456333" cy="1579033"/>
          </a:xfrm>
        </p:spPr>
        <p:txBody>
          <a:bodyPr>
            <a:noAutofit/>
          </a:bodyPr>
          <a:lstStyle>
            <a:lvl1pPr algn="l">
              <a:defRPr sz="7333" b="1" spc="-400">
                <a:latin typeface="Arial" charset="0"/>
                <a:ea typeface="Arial" charset="0"/>
                <a:cs typeface="Arial" charset="0"/>
              </a:defRPr>
            </a:lvl1pPr>
            <a:lvl2pPr>
              <a:defRPr sz="7333">
                <a:latin typeface="Arial" charset="0"/>
                <a:ea typeface="Arial" charset="0"/>
                <a:cs typeface="Arial" charset="0"/>
              </a:defRPr>
            </a:lvl2pPr>
            <a:lvl3pPr>
              <a:defRPr sz="7333">
                <a:latin typeface="Arial" charset="0"/>
                <a:ea typeface="Arial" charset="0"/>
                <a:cs typeface="Arial" charset="0"/>
              </a:defRPr>
            </a:lvl3pPr>
            <a:lvl4pPr>
              <a:defRPr sz="7333">
                <a:latin typeface="Arial" charset="0"/>
                <a:ea typeface="Arial" charset="0"/>
                <a:cs typeface="Arial" charset="0"/>
              </a:defRPr>
            </a:lvl4pPr>
            <a:lvl5pPr>
              <a:defRPr sz="7333">
                <a:latin typeface="Arial" charset="0"/>
                <a:ea typeface="Arial" charset="0"/>
                <a:cs typeface="Arial" charset="0"/>
              </a:defRPr>
            </a:lvl5pPr>
          </a:lstStyle>
          <a:p>
            <a:pPr lvl="0"/>
            <a:r>
              <a:rPr lang="fi-FI"/>
              <a:t>Tähän joku otsikko.</a:t>
            </a:r>
          </a:p>
        </p:txBody>
      </p:sp>
    </p:spTree>
    <p:extLst>
      <p:ext uri="{BB962C8B-B14F-4D97-AF65-F5344CB8AC3E}">
        <p14:creationId xmlns:p14="http://schemas.microsoft.com/office/powerpoint/2010/main" val="1295731212"/>
      </p:ext>
    </p:extLst>
  </p:cSld>
  <p:clrMapOvr>
    <a:masterClrMapping/>
  </p:clrMapOvr>
  <p:transition spd="med"/>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524000" y="1122363"/>
            <a:ext cx="9144000" cy="2387600"/>
          </a:xfrm>
        </p:spPr>
        <p:txBody>
          <a:bodyPr anchor="b"/>
          <a:lstStyle>
            <a:lvl1pPr algn="ctr">
              <a:defRPr sz="6000" baseline="0"/>
            </a:lvl1pPr>
          </a:lstStyle>
          <a:p>
            <a:r>
              <a:rPr lang="fi-FI"/>
              <a:t>Tähän aloitusdian otsikko</a:t>
            </a:r>
          </a:p>
        </p:txBody>
      </p:sp>
      <p:sp>
        <p:nvSpPr>
          <p:cNvPr id="3" name="Alaotsikko 2"/>
          <p:cNvSpPr>
            <a:spLocks noGrp="1"/>
          </p:cNvSpPr>
          <p:nvPr>
            <p:ph type="subTitle" idx="1" hasCustomPrompt="1"/>
          </p:nvPr>
        </p:nvSpPr>
        <p:spPr>
          <a:xfrm>
            <a:off x="1524000" y="3602038"/>
            <a:ext cx="9144000" cy="1655762"/>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Alaotsikko</a:t>
            </a:r>
          </a:p>
          <a:p>
            <a:r>
              <a:rPr lang="fi-FI"/>
              <a:t>Tekijä/teema/hanke tms.</a:t>
            </a:r>
          </a:p>
        </p:txBody>
      </p:sp>
      <p:sp>
        <p:nvSpPr>
          <p:cNvPr id="4" name="Päivämäärän paikkamerkki 3"/>
          <p:cNvSpPr>
            <a:spLocks noGrp="1"/>
          </p:cNvSpPr>
          <p:nvPr>
            <p:ph type="dt" sz="half" idx="10"/>
          </p:nvPr>
        </p:nvSpPr>
        <p:spPr/>
        <p:txBody>
          <a:bodyPr/>
          <a:lstStyle/>
          <a:p>
            <a:fld id="{5DE70120-7C1E-45B4-8172-73FEBCDFD243}" type="datetime1">
              <a:rPr lang="fi-FI" smtClean="0"/>
              <a:t>2.5.2025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2E238D6-2FB1-4E69-8313-FB4A65E6460F}"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951" y="5610775"/>
            <a:ext cx="2993726" cy="1024649"/>
          </a:xfrm>
          <a:prstGeom prst="rect">
            <a:avLst/>
          </a:prstGeom>
        </p:spPr>
      </p:pic>
    </p:spTree>
    <p:extLst>
      <p:ext uri="{BB962C8B-B14F-4D97-AF65-F5344CB8AC3E}">
        <p14:creationId xmlns:p14="http://schemas.microsoft.com/office/powerpoint/2010/main" val="92199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Otsikko</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4" name="Päivämäärän paikkamerkki 3"/>
          <p:cNvSpPr>
            <a:spLocks noGrp="1"/>
          </p:cNvSpPr>
          <p:nvPr>
            <p:ph type="dt" sz="half" idx="10"/>
          </p:nvPr>
        </p:nvSpPr>
        <p:spPr/>
        <p:txBody>
          <a:bodyPr/>
          <a:lstStyle/>
          <a:p>
            <a:fld id="{BCF6F29E-53B7-4CCC-993C-8C89EE3759A8}" type="datetime1">
              <a:rPr lang="fi-FI" smtClean="0"/>
              <a:t>2.5.2025</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D2E238D6-2FB1-4E69-8313-FB4A65E6460F}"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249" y="5682432"/>
            <a:ext cx="3024862" cy="1035306"/>
          </a:xfrm>
          <a:prstGeom prst="rect">
            <a:avLst/>
          </a:prstGeom>
        </p:spPr>
      </p:pic>
    </p:spTree>
    <p:extLst>
      <p:ext uri="{BB962C8B-B14F-4D97-AF65-F5344CB8AC3E}">
        <p14:creationId xmlns:p14="http://schemas.microsoft.com/office/powerpoint/2010/main" val="13680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Otsikko</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5" name="Päivämäärän paikkamerkki 4"/>
          <p:cNvSpPr>
            <a:spLocks noGrp="1"/>
          </p:cNvSpPr>
          <p:nvPr>
            <p:ph type="dt" sz="half" idx="10"/>
          </p:nvPr>
        </p:nvSpPr>
        <p:spPr/>
        <p:txBody>
          <a:bodyPr/>
          <a:lstStyle/>
          <a:p>
            <a:fld id="{4CE2420F-6C9A-40C5-A58C-25CFF2C24B50}" type="datetime1">
              <a:rPr lang="fi-FI" smtClean="0"/>
              <a:t>2.5.2025</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D2E238D6-2FB1-4E69-8313-FB4A65E6460F}" type="slidenum">
              <a:rPr lang="fi-FI" smtClean="0"/>
              <a:t>‹#›</a:t>
            </a:fld>
            <a:endParaRPr lang="fi-FI"/>
          </a:p>
        </p:txBody>
      </p:sp>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249" y="5682432"/>
            <a:ext cx="3024862" cy="1035306"/>
          </a:xfrm>
          <a:prstGeom prst="rect">
            <a:avLst/>
          </a:prstGeom>
        </p:spPr>
      </p:pic>
    </p:spTree>
    <p:extLst>
      <p:ext uri="{BB962C8B-B14F-4D97-AF65-F5344CB8AC3E}">
        <p14:creationId xmlns:p14="http://schemas.microsoft.com/office/powerpoint/2010/main" val="2538187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365125"/>
            <a:ext cx="10515600" cy="1325563"/>
          </a:xfrm>
        </p:spPr>
        <p:txBody>
          <a:bodyPr/>
          <a:lstStyle>
            <a:lvl1pPr>
              <a:defRPr/>
            </a:lvl1pPr>
          </a:lstStyle>
          <a:p>
            <a:r>
              <a:rPr lang="fi-FI"/>
              <a:t>Otsikko</a:t>
            </a:r>
          </a:p>
        </p:txBody>
      </p:sp>
      <p:sp>
        <p:nvSpPr>
          <p:cNvPr id="4" name="Sisällön paikkamerkki 3"/>
          <p:cNvSpPr>
            <a:spLocks noGrp="1"/>
          </p:cNvSpPr>
          <p:nvPr>
            <p:ph sz="half" idx="2"/>
          </p:nvPr>
        </p:nvSpPr>
        <p:spPr>
          <a:xfrm>
            <a:off x="939801" y="2224489"/>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7" name="Päivämäärän paikkamerkki 6"/>
          <p:cNvSpPr>
            <a:spLocks noGrp="1"/>
          </p:cNvSpPr>
          <p:nvPr>
            <p:ph type="dt" sz="half" idx="10"/>
          </p:nvPr>
        </p:nvSpPr>
        <p:spPr/>
        <p:txBody>
          <a:bodyPr/>
          <a:lstStyle/>
          <a:p>
            <a:fld id="{FB29F194-7482-4E29-9980-018558CABE7F}" type="datetime1">
              <a:rPr lang="fi-FI" smtClean="0"/>
              <a:t>2.5.2025</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D2E238D6-2FB1-4E69-8313-FB4A65E6460F}" type="slidenum">
              <a:rPr lang="fi-FI" smtClean="0"/>
              <a:t>‹#›</a:t>
            </a:fld>
            <a:endParaRPr lang="fi-FI"/>
          </a:p>
        </p:txBody>
      </p:sp>
      <p:sp>
        <p:nvSpPr>
          <p:cNvPr id="11" name="Sisällön paikkamerkki 6"/>
          <p:cNvSpPr>
            <a:spLocks noGrp="1"/>
          </p:cNvSpPr>
          <p:nvPr>
            <p:ph sz="quarter" idx="13" hasCustomPrompt="1"/>
          </p:nvPr>
        </p:nvSpPr>
        <p:spPr>
          <a:xfrm>
            <a:off x="6933307" y="1904712"/>
            <a:ext cx="4016866" cy="4016866"/>
          </a:xfrm>
          <a:prstGeom prst="ellipse">
            <a:avLst/>
          </a:prstGeom>
        </p:spPr>
        <p:txBody>
          <a:bodyPr/>
          <a:lstStyle/>
          <a:p>
            <a:pPr lvl="0"/>
            <a:r>
              <a:rPr lang="fi-FI"/>
              <a:t>Lisää kuva tai sisältö</a:t>
            </a:r>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249" y="5682432"/>
            <a:ext cx="3024862" cy="1035306"/>
          </a:xfrm>
          <a:prstGeom prst="rect">
            <a:avLst/>
          </a:prstGeom>
        </p:spPr>
      </p:pic>
    </p:spTree>
    <p:extLst>
      <p:ext uri="{BB962C8B-B14F-4D97-AF65-F5344CB8AC3E}">
        <p14:creationId xmlns:p14="http://schemas.microsoft.com/office/powerpoint/2010/main" val="918037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Otsikko</a:t>
            </a:r>
          </a:p>
        </p:txBody>
      </p:sp>
      <p:sp>
        <p:nvSpPr>
          <p:cNvPr id="3" name="Päivämäärän paikkamerkki 2"/>
          <p:cNvSpPr>
            <a:spLocks noGrp="1"/>
          </p:cNvSpPr>
          <p:nvPr>
            <p:ph type="dt" sz="half" idx="10"/>
          </p:nvPr>
        </p:nvSpPr>
        <p:spPr/>
        <p:txBody>
          <a:bodyPr/>
          <a:lstStyle/>
          <a:p>
            <a:fld id="{58E69091-F8DE-44CD-9333-CA4A4E09846A}" type="datetime1">
              <a:rPr lang="fi-FI" smtClean="0"/>
              <a:t>2.5.2025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D2E238D6-2FB1-4E69-8313-FB4A65E6460F}" type="slidenum">
              <a:rPr lang="fi-FI" smtClean="0"/>
              <a:t>‹#›</a:t>
            </a:fld>
            <a:endParaRPr lang="fi-FI"/>
          </a:p>
        </p:txBody>
      </p:sp>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249" y="5682432"/>
            <a:ext cx="3024862" cy="1035306"/>
          </a:xfrm>
          <a:prstGeom prst="rect">
            <a:avLst/>
          </a:prstGeom>
        </p:spPr>
      </p:pic>
    </p:spTree>
    <p:extLst>
      <p:ext uri="{BB962C8B-B14F-4D97-AF65-F5344CB8AC3E}">
        <p14:creationId xmlns:p14="http://schemas.microsoft.com/office/powerpoint/2010/main" val="426094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110916" y="2804067"/>
            <a:ext cx="10515600" cy="1325563"/>
          </a:xfrm>
        </p:spPr>
        <p:txBody>
          <a:bodyPr/>
          <a:lstStyle>
            <a:lvl1pPr algn="ctr">
              <a:defRPr baseline="0"/>
            </a:lvl1pPr>
          </a:lstStyle>
          <a:p>
            <a:r>
              <a:rPr lang="fi-FI"/>
              <a:t>Väli-/lopetusdian otsikko</a:t>
            </a:r>
          </a:p>
        </p:txBody>
      </p:sp>
      <p:sp>
        <p:nvSpPr>
          <p:cNvPr id="3" name="Päivämäärän paikkamerkki 2"/>
          <p:cNvSpPr>
            <a:spLocks noGrp="1"/>
          </p:cNvSpPr>
          <p:nvPr>
            <p:ph type="dt" sz="half" idx="10"/>
          </p:nvPr>
        </p:nvSpPr>
        <p:spPr/>
        <p:txBody>
          <a:bodyPr/>
          <a:lstStyle/>
          <a:p>
            <a:fld id="{A81F9CE4-5A7F-40A3-B032-EE24E8333A0B}" type="datetime1">
              <a:rPr lang="fi-FI" smtClean="0"/>
              <a:t>2.5.2025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D2E238D6-2FB1-4E69-8313-FB4A65E6460F}" type="slidenum">
              <a:rPr lang="fi-FI" smtClean="0"/>
              <a:t>‹#›</a:t>
            </a:fld>
            <a:endParaRPr lang="fi-FI"/>
          </a:p>
        </p:txBody>
      </p:sp>
      <p:pic>
        <p:nvPicPr>
          <p:cNvPr id="6" name="Kuva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249" y="5682432"/>
            <a:ext cx="3024862" cy="1035306"/>
          </a:xfrm>
          <a:prstGeom prst="rect">
            <a:avLst/>
          </a:prstGeom>
        </p:spPr>
      </p:pic>
    </p:spTree>
    <p:extLst>
      <p:ext uri="{BB962C8B-B14F-4D97-AF65-F5344CB8AC3E}">
        <p14:creationId xmlns:p14="http://schemas.microsoft.com/office/powerpoint/2010/main" val="211474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Mukautettu asettelu">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1110916" y="2804067"/>
            <a:ext cx="10515600" cy="1325563"/>
          </a:xfrm>
        </p:spPr>
        <p:txBody>
          <a:bodyPr/>
          <a:lstStyle>
            <a:lvl1pPr algn="ctr">
              <a:defRPr baseline="0"/>
            </a:lvl1pPr>
          </a:lstStyle>
          <a:p>
            <a:r>
              <a:rPr lang="fi-FI"/>
              <a:t>Väli-/lopetusdian otsikko</a:t>
            </a:r>
          </a:p>
        </p:txBody>
      </p:sp>
      <p:sp>
        <p:nvSpPr>
          <p:cNvPr id="3" name="Päivämäärän paikkamerkki 2"/>
          <p:cNvSpPr>
            <a:spLocks noGrp="1"/>
          </p:cNvSpPr>
          <p:nvPr>
            <p:ph type="dt" sz="half" idx="10"/>
          </p:nvPr>
        </p:nvSpPr>
        <p:spPr/>
        <p:txBody>
          <a:bodyPr/>
          <a:lstStyle/>
          <a:p>
            <a:fld id="{95084E52-6744-4522-8E52-D8029B7E1D13}" type="datetime1">
              <a:rPr lang="fi-FI" smtClean="0"/>
              <a:t>2.5.2025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D2E238D6-2FB1-4E69-8313-FB4A65E6460F}" type="slidenum">
              <a:rPr lang="fi-FI" smtClean="0"/>
              <a:t>‹#›</a:t>
            </a:fld>
            <a:endParaRPr lang="fi-FI"/>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6951" y="5610775"/>
            <a:ext cx="2993726" cy="1024649"/>
          </a:xfrm>
          <a:prstGeom prst="rect">
            <a:avLst/>
          </a:prstGeom>
        </p:spPr>
      </p:pic>
    </p:spTree>
    <p:extLst>
      <p:ext uri="{BB962C8B-B14F-4D97-AF65-F5344CB8AC3E}">
        <p14:creationId xmlns:p14="http://schemas.microsoft.com/office/powerpoint/2010/main" val="372896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isältödia">
    <p:spTree>
      <p:nvGrpSpPr>
        <p:cNvPr id="1" name=""/>
        <p:cNvGrpSpPr/>
        <p:nvPr/>
      </p:nvGrpSpPr>
      <p:grpSpPr>
        <a:xfrm>
          <a:off x="0" y="0"/>
          <a:ext cx="0" cy="0"/>
          <a:chOff x="0" y="0"/>
          <a:chExt cx="0" cy="0"/>
        </a:xfrm>
      </p:grpSpPr>
      <p:sp>
        <p:nvSpPr>
          <p:cNvPr id="9" name="Otsikko 1"/>
          <p:cNvSpPr>
            <a:spLocks noGrp="1"/>
          </p:cNvSpPr>
          <p:nvPr>
            <p:ph type="title"/>
          </p:nvPr>
        </p:nvSpPr>
        <p:spPr>
          <a:xfrm>
            <a:off x="3600000" y="540000"/>
            <a:ext cx="8097440" cy="1224000"/>
          </a:xfrm>
          <a:prstGeom prst="rect">
            <a:avLst/>
          </a:prstGeom>
        </p:spPr>
        <p:txBody>
          <a:bodyPr anchor="b">
            <a:normAutofit/>
          </a:bodyPr>
          <a:lstStyle>
            <a:lvl1pPr algn="l">
              <a:defRPr sz="3200" b="1">
                <a:solidFill>
                  <a:srgbClr val="808080"/>
                </a:solidFill>
                <a:latin typeface="Arial"/>
                <a:cs typeface="Arial"/>
              </a:defRPr>
            </a:lvl1pPr>
          </a:lstStyle>
          <a:p>
            <a:r>
              <a:rPr lang="fi-FI"/>
              <a:t>Muokkaa perustyylejä naps.</a:t>
            </a:r>
          </a:p>
        </p:txBody>
      </p:sp>
      <p:sp>
        <p:nvSpPr>
          <p:cNvPr id="4" name="Sisällön paikkamerkki 2"/>
          <p:cNvSpPr>
            <a:spLocks noGrp="1"/>
          </p:cNvSpPr>
          <p:nvPr>
            <p:ph idx="1"/>
          </p:nvPr>
        </p:nvSpPr>
        <p:spPr>
          <a:xfrm>
            <a:off x="3600000" y="2057400"/>
            <a:ext cx="8084000" cy="4419600"/>
          </a:xfrm>
          <a:prstGeom prst="rect">
            <a:avLst/>
          </a:prstGeom>
        </p:spPr>
        <p:txBody>
          <a:bodyPr>
            <a:normAutofit/>
          </a:bodyPr>
          <a:lstStyle>
            <a:lvl1pPr>
              <a:buClr>
                <a:srgbClr val="39B54A"/>
              </a:buClr>
              <a:defRPr sz="2200">
                <a:latin typeface="Arial"/>
                <a:cs typeface="Arial"/>
              </a:defRPr>
            </a:lvl1pPr>
            <a:lvl2pPr>
              <a:buClr>
                <a:srgbClr val="39B54A"/>
              </a:buClr>
              <a:defRPr sz="2200">
                <a:latin typeface="Arial"/>
                <a:cs typeface="Arial"/>
              </a:defRPr>
            </a:lvl2pPr>
            <a:lvl3pPr>
              <a:buClr>
                <a:srgbClr val="39B54A"/>
              </a:buClr>
              <a:defRPr sz="2200">
                <a:latin typeface="Arial"/>
                <a:cs typeface="Arial"/>
              </a:defRPr>
            </a:lvl3pPr>
            <a:lvl4pPr>
              <a:buClr>
                <a:srgbClr val="39B54A"/>
              </a:buClr>
              <a:defRPr sz="2200">
                <a:latin typeface="Arial"/>
                <a:cs typeface="Arial"/>
              </a:defRPr>
            </a:lvl4pPr>
            <a:lvl5pPr>
              <a:buClr>
                <a:srgbClr val="39B54A"/>
              </a:buClr>
              <a:defRPr sz="2200">
                <a:latin typeface="Arial"/>
                <a:cs typeface="Aria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Date Placeholder 3"/>
          <p:cNvSpPr>
            <a:spLocks noGrp="1"/>
          </p:cNvSpPr>
          <p:nvPr>
            <p:ph type="dt" sz="half" idx="2"/>
          </p:nvPr>
        </p:nvSpPr>
        <p:spPr>
          <a:xfrm>
            <a:off x="10608503" y="188640"/>
            <a:ext cx="1308629" cy="365125"/>
          </a:xfrm>
          <a:prstGeom prst="rect">
            <a:avLst/>
          </a:prstGeom>
          <a:effectLst/>
        </p:spPr>
        <p:txBody>
          <a:bodyPr vert="horz" lIns="91440" tIns="45720" rIns="91440" bIns="45720" rtlCol="0" anchor="t"/>
          <a:lstStyle>
            <a:lvl1pPr algn="r">
              <a:defRPr sz="1200" b="1">
                <a:solidFill>
                  <a:schemeClr val="bg1">
                    <a:lumMod val="85000"/>
                  </a:schemeClr>
                </a:solidFill>
              </a:defRPr>
            </a:lvl1pPr>
          </a:lstStyle>
          <a:p>
            <a:pPr defTabSz="609570" fontAlgn="base">
              <a:spcBef>
                <a:spcPct val="0"/>
              </a:spcBef>
              <a:spcAft>
                <a:spcPct val="0"/>
              </a:spcAft>
            </a:pPr>
            <a:fld id="{3A6A583F-DFDA-498A-8D79-C2990F5A0DDF}" type="datetime1">
              <a:rPr lang="fi-FI" smtClean="0">
                <a:solidFill>
                  <a:prstClr val="white">
                    <a:lumMod val="85000"/>
                  </a:prstClr>
                </a:solidFill>
                <a:ea typeface="ＭＳ Ｐゴシック" charset="-128"/>
              </a:rPr>
              <a:t>2.5.2025</a:t>
            </a:fld>
            <a:endParaRPr lang="fi-FI">
              <a:solidFill>
                <a:prstClr val="white">
                  <a:lumMod val="85000"/>
                </a:prstClr>
              </a:solidFill>
              <a:ea typeface="ＭＳ Ｐゴシック" charset="-128"/>
            </a:endParaRPr>
          </a:p>
        </p:txBody>
      </p:sp>
      <p:sp>
        <p:nvSpPr>
          <p:cNvPr id="6" name="Footer Placeholder 4"/>
          <p:cNvSpPr>
            <a:spLocks noGrp="1"/>
          </p:cNvSpPr>
          <p:nvPr>
            <p:ph type="ftr" sz="quarter" idx="3"/>
          </p:nvPr>
        </p:nvSpPr>
        <p:spPr>
          <a:xfrm>
            <a:off x="6384032" y="188640"/>
            <a:ext cx="3860800" cy="365125"/>
          </a:xfrm>
          <a:prstGeom prst="rect">
            <a:avLst/>
          </a:prstGeom>
          <a:effectLst/>
        </p:spPr>
        <p:txBody>
          <a:bodyPr vert="horz" lIns="91440" tIns="45720" rIns="91440" bIns="45720" rtlCol="0" anchor="t"/>
          <a:lstStyle>
            <a:lvl1pPr algn="r">
              <a:defRPr sz="1200" b="1">
                <a:solidFill>
                  <a:schemeClr val="bg1">
                    <a:lumMod val="85000"/>
                  </a:schemeClr>
                </a:solidFill>
              </a:defRPr>
            </a:lvl1pPr>
          </a:lstStyle>
          <a:p>
            <a:pPr defTabSz="609570" fontAlgn="base">
              <a:spcBef>
                <a:spcPct val="0"/>
              </a:spcBef>
              <a:spcAft>
                <a:spcPct val="0"/>
              </a:spcAft>
            </a:pPr>
            <a:endParaRPr lang="fi-FI">
              <a:solidFill>
                <a:prstClr val="white">
                  <a:lumMod val="85000"/>
                </a:prstClr>
              </a:solidFill>
              <a:ea typeface="ＭＳ Ｐゴシック" charset="-128"/>
            </a:endParaRPr>
          </a:p>
        </p:txBody>
      </p:sp>
      <p:sp>
        <p:nvSpPr>
          <p:cNvPr id="7" name="Slide Number Placeholder 5"/>
          <p:cNvSpPr>
            <a:spLocks noGrp="1"/>
          </p:cNvSpPr>
          <p:nvPr>
            <p:ph type="sldNum" sz="quarter" idx="4"/>
          </p:nvPr>
        </p:nvSpPr>
        <p:spPr>
          <a:xfrm>
            <a:off x="9072331" y="6356352"/>
            <a:ext cx="2844800" cy="365125"/>
          </a:xfrm>
          <a:prstGeom prst="rect">
            <a:avLst/>
          </a:prstGeom>
          <a:effectLst/>
        </p:spPr>
        <p:txBody>
          <a:bodyPr vert="horz" lIns="91440" tIns="45720" rIns="91440" bIns="45720" rtlCol="0" anchor="b"/>
          <a:lstStyle>
            <a:lvl1pPr algn="r">
              <a:defRPr sz="1200" b="1">
                <a:solidFill>
                  <a:schemeClr val="bg1">
                    <a:lumMod val="85000"/>
                  </a:schemeClr>
                </a:solidFill>
              </a:defRPr>
            </a:lvl1pPr>
          </a:lstStyle>
          <a:p>
            <a:pPr defTabSz="609570" fontAlgn="base">
              <a:spcBef>
                <a:spcPct val="0"/>
              </a:spcBef>
              <a:spcAft>
                <a:spcPct val="0"/>
              </a:spcAft>
            </a:pPr>
            <a:fld id="{F1493F2F-3151-47CE-BC60-66E0046C3896}" type="slidenum">
              <a:rPr lang="fi-FI" smtClean="0">
                <a:solidFill>
                  <a:prstClr val="white">
                    <a:lumMod val="85000"/>
                  </a:prstClr>
                </a:solidFill>
                <a:ea typeface="ＭＳ Ｐゴシック" charset="-128"/>
              </a:rPr>
              <a:pPr defTabSz="609570" fontAlgn="base">
                <a:spcBef>
                  <a:spcPct val="0"/>
                </a:spcBef>
                <a:spcAft>
                  <a:spcPct val="0"/>
                </a:spcAft>
              </a:pPr>
              <a:t>‹#›</a:t>
            </a:fld>
            <a:endParaRPr lang="fi-FI">
              <a:solidFill>
                <a:prstClr val="white">
                  <a:lumMod val="85000"/>
                </a:prstClr>
              </a:solidFill>
              <a:ea typeface="ＭＳ Ｐゴシック" charset="-128"/>
            </a:endParaRPr>
          </a:p>
        </p:txBody>
      </p:sp>
      <p:pic>
        <p:nvPicPr>
          <p:cNvPr id="8" name="Kuva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3249" y="5682432"/>
            <a:ext cx="3024862" cy="1035306"/>
          </a:xfrm>
          <a:prstGeom prst="rect">
            <a:avLst/>
          </a:prstGeom>
        </p:spPr>
      </p:pic>
    </p:spTree>
    <p:extLst>
      <p:ext uri="{BB962C8B-B14F-4D97-AF65-F5344CB8AC3E}">
        <p14:creationId xmlns:p14="http://schemas.microsoft.com/office/powerpoint/2010/main" val="146749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Otsikko</a:t>
            </a:r>
          </a:p>
        </p:txBody>
      </p:sp>
      <p:sp>
        <p:nvSpPr>
          <p:cNvPr id="3" name="Tekstin paikkamerkki 2"/>
          <p:cNvSpPr>
            <a:spLocks noGrp="1"/>
          </p:cNvSpPr>
          <p:nvPr>
            <p:ph type="body" idx="1"/>
          </p:nvPr>
        </p:nvSpPr>
        <p:spPr>
          <a:xfrm>
            <a:off x="838200" y="1870075"/>
            <a:ext cx="10515600" cy="3945188"/>
          </a:xfrm>
          <a:prstGeom prst="rect">
            <a:avLst/>
          </a:prstGeom>
        </p:spPr>
        <p:txBody>
          <a:bodyPr vert="horz" lIns="91440" tIns="45720" rIns="91440" bIns="45720" rtlCol="0">
            <a:normAutofit/>
          </a:bodyPr>
          <a:lstStyle/>
          <a:p>
            <a:pPr lvl="0"/>
            <a:r>
              <a:rPr lang="fi-FI"/>
              <a:t>Ensimmäinen taso</a:t>
            </a:r>
          </a:p>
          <a:p>
            <a:pPr lvl="1"/>
            <a:r>
              <a:rPr lang="fi-FI"/>
              <a:t>toinen taso</a:t>
            </a:r>
          </a:p>
          <a:p>
            <a:pPr lvl="2"/>
            <a:r>
              <a:rPr lang="fi-FI"/>
              <a:t>kolmas taso</a:t>
            </a:r>
          </a:p>
          <a:p>
            <a:pPr lvl="3"/>
            <a:r>
              <a:rPr lang="fi-FI"/>
              <a:t>neljäs taso</a:t>
            </a:r>
          </a:p>
        </p:txBody>
      </p:sp>
      <p:sp>
        <p:nvSpPr>
          <p:cNvPr id="4" name="Päivämäärän paikkamerkki 3"/>
          <p:cNvSpPr>
            <a:spLocks noGrp="1"/>
          </p:cNvSpPr>
          <p:nvPr>
            <p:ph type="dt" sz="half" idx="2"/>
          </p:nvPr>
        </p:nvSpPr>
        <p:spPr>
          <a:xfrm rot="16200000">
            <a:off x="-1086852" y="3284287"/>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088BE955-8041-4795-8185-5E85257EDE19}" type="datetime1">
              <a:rPr lang="fi-FI" smtClean="0"/>
              <a:t>2.5.2025</a:t>
            </a:fld>
            <a:endParaRPr lang="fi-FI"/>
          </a:p>
        </p:txBody>
      </p:sp>
      <p:sp>
        <p:nvSpPr>
          <p:cNvPr id="5" name="Alatunnisteen paikkamerkki 4"/>
          <p:cNvSpPr>
            <a:spLocks noGrp="1"/>
          </p:cNvSpPr>
          <p:nvPr>
            <p:ph type="ftr" sz="quarter" idx="3"/>
          </p:nvPr>
        </p:nvSpPr>
        <p:spPr>
          <a:xfrm>
            <a:off x="3797969" y="612310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66748" y="612310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E238D6-2FB1-4E69-8313-FB4A65E6460F}" type="slidenum">
              <a:rPr lang="fi-FI" smtClean="0"/>
              <a:t>‹#›</a:t>
            </a:fld>
            <a:endParaRPr lang="fi-FI"/>
          </a:p>
        </p:txBody>
      </p:sp>
    </p:spTree>
    <p:extLst>
      <p:ext uri="{BB962C8B-B14F-4D97-AF65-F5344CB8AC3E}">
        <p14:creationId xmlns:p14="http://schemas.microsoft.com/office/powerpoint/2010/main" val="3031175226"/>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50" r:id="rId3"/>
    <p:sldLayoutId id="2147483652" r:id="rId4"/>
    <p:sldLayoutId id="2147483653" r:id="rId5"/>
    <p:sldLayoutId id="2147483654" r:id="rId6"/>
    <p:sldLayoutId id="2147483661" r:id="rId7"/>
    <p:sldLayoutId id="2147483674" r:id="rId8"/>
    <p:sldLayoutId id="2147483663" r:id="rId9"/>
    <p:sldLayoutId id="2147483664" r:id="rId10"/>
    <p:sldLayoutId id="2147483678" r:id="rId11"/>
    <p:sldLayoutId id="2147483677" r:id="rId12"/>
    <p:sldLayoutId id="2147483675" r:id="rId13"/>
    <p:sldLayoutId id="2147483672" r:id="rId14"/>
    <p:sldLayoutId id="2147483666" r:id="rId15"/>
    <p:sldLayoutId id="2147483667" r:id="rId16"/>
    <p:sldLayoutId id="2147483669" r:id="rId17"/>
    <p:sldLayoutId id="2147483670"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Dian numeron paikkamerkki 4">
            <a:extLst>
              <a:ext uri="{FF2B5EF4-FFF2-40B4-BE49-F238E27FC236}">
                <a16:creationId xmlns:a16="http://schemas.microsoft.com/office/drawing/2014/main" id="{04595319-9EE1-4A43-CFDC-B802940C0DCC}"/>
              </a:ext>
            </a:extLst>
          </p:cNvPr>
          <p:cNvSpPr>
            <a:spLocks noGrp="1"/>
          </p:cNvSpPr>
          <p:nvPr>
            <p:ph type="sldNum" sz="quarter" idx="12"/>
          </p:nvPr>
        </p:nvSpPr>
        <p:spPr>
          <a:xfrm>
            <a:off x="8567356" y="6152918"/>
            <a:ext cx="3359601" cy="365125"/>
          </a:xfrm>
        </p:spPr>
        <p:txBody>
          <a:bodyPr/>
          <a:lstStyle/>
          <a:p>
            <a:r>
              <a:rPr lang="fi-FI" dirty="0"/>
              <a:t>Kuva: Lapin materiaalipankki, </a:t>
            </a:r>
            <a:r>
              <a:rPr lang="fi-FI" dirty="0" err="1"/>
              <a:t>Rayann</a:t>
            </a:r>
            <a:r>
              <a:rPr lang="fi-FI" dirty="0"/>
              <a:t> </a:t>
            </a:r>
            <a:r>
              <a:rPr lang="fi-FI" dirty="0" err="1"/>
              <a:t>Elzein</a:t>
            </a:r>
            <a:endParaRPr lang="fi-FI" dirty="0"/>
          </a:p>
        </p:txBody>
      </p:sp>
      <p:sp>
        <p:nvSpPr>
          <p:cNvPr id="6" name="Tekstin paikkamerkki 4">
            <a:extLst>
              <a:ext uri="{FF2B5EF4-FFF2-40B4-BE49-F238E27FC236}">
                <a16:creationId xmlns:a16="http://schemas.microsoft.com/office/drawing/2014/main" id="{9CE70B88-818D-AB17-CDB0-AD4164D14E8C}"/>
              </a:ext>
            </a:extLst>
          </p:cNvPr>
          <p:cNvSpPr>
            <a:spLocks noGrp="1"/>
          </p:cNvSpPr>
          <p:nvPr>
            <p:ph idx="1"/>
          </p:nvPr>
        </p:nvSpPr>
        <p:spPr>
          <a:xfrm>
            <a:off x="838200" y="2564295"/>
            <a:ext cx="10515600" cy="3250717"/>
          </a:xfrm>
        </p:spPr>
        <p:txBody>
          <a:bodyPr/>
          <a:lstStyle/>
          <a:p>
            <a:pPr marL="0" indent="0" algn="ctr">
              <a:buNone/>
            </a:pPr>
            <a:r>
              <a:rPr lang="fi-FI" sz="5400" b="1" dirty="0">
                <a:solidFill>
                  <a:schemeClr val="bg1"/>
                </a:solidFill>
              </a:rPr>
              <a:t>Lappi-sopimus 2026–2029 </a:t>
            </a:r>
          </a:p>
          <a:p>
            <a:pPr marL="0" indent="0" algn="ctr">
              <a:buNone/>
            </a:pPr>
            <a:br>
              <a:rPr lang="fi-FI" sz="8000" b="1" dirty="0">
                <a:solidFill>
                  <a:schemeClr val="bg1"/>
                </a:solidFill>
              </a:rPr>
            </a:br>
            <a:r>
              <a:rPr lang="fi-FI" sz="4000" b="1" dirty="0">
                <a:solidFill>
                  <a:schemeClr val="bg1"/>
                </a:solidFill>
              </a:rPr>
              <a:t>LUONNOS 5.5.2025</a:t>
            </a:r>
            <a:endParaRPr lang="fi-FI" sz="4400" b="1" spc="0" dirty="0">
              <a:solidFill>
                <a:schemeClr val="bg1"/>
              </a:solidFill>
            </a:endParaRPr>
          </a:p>
        </p:txBody>
      </p:sp>
    </p:spTree>
    <p:extLst>
      <p:ext uri="{BB962C8B-B14F-4D97-AF65-F5344CB8AC3E}">
        <p14:creationId xmlns:p14="http://schemas.microsoft.com/office/powerpoint/2010/main" val="319001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46E5138D-1B95-4D80-8577-5BC509ECCDDC}"/>
              </a:ext>
            </a:extLst>
          </p:cNvPr>
          <p:cNvSpPr>
            <a:spLocks noGrp="1"/>
          </p:cNvSpPr>
          <p:nvPr>
            <p:ph type="sldNum" sz="quarter" idx="10"/>
          </p:nvPr>
        </p:nvSpPr>
        <p:spPr/>
        <p:txBody>
          <a:bodyPr/>
          <a:lstStyle/>
          <a:p>
            <a:fld id="{86CB4B4D-7CA3-9044-876B-883B54F8677D}" type="slidenum">
              <a:rPr lang="uk-UA" smtClean="0">
                <a:solidFill>
                  <a:srgbClr val="FFFFFF"/>
                </a:solidFill>
              </a:rPr>
              <a:pPr/>
              <a:t>10</a:t>
            </a:fld>
            <a:endParaRPr lang="uk-UA">
              <a:solidFill>
                <a:srgbClr val="FFFFFF"/>
              </a:solidFill>
            </a:endParaRPr>
          </a:p>
        </p:txBody>
      </p:sp>
      <p:sp>
        <p:nvSpPr>
          <p:cNvPr id="7" name="Tekstin paikkamerkki 6">
            <a:extLst>
              <a:ext uri="{FF2B5EF4-FFF2-40B4-BE49-F238E27FC236}">
                <a16:creationId xmlns:a16="http://schemas.microsoft.com/office/drawing/2014/main" id="{AC91EA24-928B-4C8B-B1FB-E9519478B712}"/>
              </a:ext>
            </a:extLst>
          </p:cNvPr>
          <p:cNvSpPr>
            <a:spLocks noGrp="1"/>
          </p:cNvSpPr>
          <p:nvPr>
            <p:ph type="body" sz="quarter" idx="11"/>
          </p:nvPr>
        </p:nvSpPr>
        <p:spPr>
          <a:xfrm>
            <a:off x="4164291" y="2078466"/>
            <a:ext cx="7558089" cy="4133583"/>
          </a:xfrm>
        </p:spPr>
        <p:txBody>
          <a:bodyPr vert="horz" lIns="0" tIns="0" rIns="0" bIns="0" rtlCol="0" anchor="t">
            <a:noAutofit/>
          </a:bodyPr>
          <a:lstStyle/>
          <a:p>
            <a:pPr>
              <a:lnSpc>
                <a:spcPct val="100000"/>
              </a:lnSpc>
            </a:pPr>
            <a:r>
              <a:rPr lang="fi-FI" sz="1500" dirty="0">
                <a:ea typeface="+mn-lt"/>
                <a:cs typeface="+mn-lt"/>
              </a:rPr>
              <a:t>Lapissa toteutetaan älykkään erikoistumisen strategiaa, jossa on määritelty joukko kehittämisen painopisteitä vastaamaan Lapin vahvuuksia sekä sosiaalisia ja taloudellisia haasteita. </a:t>
            </a:r>
            <a:r>
              <a:rPr lang="fi-FI" sz="1500" b="1" dirty="0">
                <a:ea typeface="+mn-lt"/>
                <a:cs typeface="+mn-lt"/>
              </a:rPr>
              <a:t>Älykkään erikoistumisen strategia on kiinteä osa Lappi-sopimusta. </a:t>
            </a:r>
          </a:p>
          <a:p>
            <a:pPr>
              <a:lnSpc>
                <a:spcPct val="100000"/>
              </a:lnSpc>
            </a:pPr>
            <a:r>
              <a:rPr lang="fi-FI" sz="1500" dirty="0">
                <a:ea typeface="+mn-lt"/>
                <a:cs typeface="+mn-lt"/>
              </a:rPr>
              <a:t>Lapin älykkään erikoistumisen tärkeimpänä periaatteena on </a:t>
            </a:r>
            <a:r>
              <a:rPr lang="fi-FI" sz="1500" b="1" dirty="0">
                <a:ea typeface="+mn-lt"/>
                <a:cs typeface="+mn-lt"/>
              </a:rPr>
              <a:t>arktisten luonnonvarojen sekä olosuhteiden kestävä hyödyntäminen</a:t>
            </a:r>
            <a:r>
              <a:rPr lang="fi-FI" sz="1500" dirty="0">
                <a:ea typeface="+mn-lt"/>
                <a:cs typeface="+mn-lt"/>
              </a:rPr>
              <a:t>. Strategian painopisteitä ovat:</a:t>
            </a:r>
          </a:p>
          <a:p>
            <a:pPr marL="285750" indent="-285750">
              <a:lnSpc>
                <a:spcPct val="100000"/>
              </a:lnSpc>
              <a:spcBef>
                <a:spcPts val="0"/>
              </a:spcBef>
              <a:buFont typeface="Arial" panose="020B0604020202020204" pitchFamily="34" charset="0"/>
              <a:buChar char="•"/>
            </a:pPr>
            <a:r>
              <a:rPr lang="fi-FI" sz="1500" dirty="0">
                <a:ea typeface="+mn-lt"/>
                <a:cs typeface="+mn-lt"/>
              </a:rPr>
              <a:t>Kiertotalous kestävän kasvun perustana</a:t>
            </a:r>
          </a:p>
          <a:p>
            <a:pPr marL="285750" indent="-285750">
              <a:lnSpc>
                <a:spcPct val="100000"/>
              </a:lnSpc>
              <a:spcBef>
                <a:spcPts val="0"/>
              </a:spcBef>
              <a:buFont typeface="Arial" panose="020B0604020202020204" pitchFamily="34" charset="0"/>
              <a:buChar char="•"/>
            </a:pPr>
            <a:r>
              <a:rPr lang="fi-FI" sz="1500" dirty="0">
                <a:ea typeface="+mn-lt"/>
                <a:cs typeface="+mn-lt"/>
              </a:rPr>
              <a:t>Teknologiat kestävän tuotannon ja palvelujen uudistajana</a:t>
            </a:r>
          </a:p>
          <a:p>
            <a:pPr marL="285750" indent="-285750">
              <a:lnSpc>
                <a:spcPct val="100000"/>
              </a:lnSpc>
              <a:spcBef>
                <a:spcPts val="0"/>
              </a:spcBef>
              <a:buFont typeface="Arial" panose="020B0604020202020204" pitchFamily="34" charset="0"/>
              <a:buChar char="•"/>
            </a:pPr>
            <a:r>
              <a:rPr lang="fi-FI" sz="1500" dirty="0">
                <a:ea typeface="+mn-lt"/>
                <a:cs typeface="+mn-lt"/>
              </a:rPr>
              <a:t>Hyvinvointi- ja elämyspalveluita luonnosta</a:t>
            </a:r>
          </a:p>
          <a:p>
            <a:pPr marL="285750" indent="-285750">
              <a:lnSpc>
                <a:spcPct val="100000"/>
              </a:lnSpc>
              <a:spcBef>
                <a:spcPts val="0"/>
              </a:spcBef>
              <a:buFont typeface="Arial" panose="020B0604020202020204" pitchFamily="34" charset="0"/>
              <a:buChar char="•"/>
            </a:pPr>
            <a:r>
              <a:rPr lang="fi-FI" sz="1500" dirty="0">
                <a:ea typeface="+mn-lt"/>
                <a:cs typeface="+mn-lt"/>
              </a:rPr>
              <a:t>Uusiutuvan energian ratkaisut omavaraisuuden edistäjänä</a:t>
            </a:r>
          </a:p>
          <a:p>
            <a:pPr>
              <a:lnSpc>
                <a:spcPct val="100000"/>
              </a:lnSpc>
            </a:pPr>
            <a:r>
              <a:rPr lang="fi-FI" sz="1500" dirty="0">
                <a:ea typeface="+mn-lt"/>
                <a:cs typeface="+mn-lt"/>
              </a:rPr>
              <a:t>Strategialla panostetaan osaamiseen ja innovaatioiden syntyyn sekä alueellisen </a:t>
            </a:r>
            <a:r>
              <a:rPr lang="fi-FI" sz="1500" b="1" dirty="0">
                <a:ea typeface="+mn-lt"/>
                <a:cs typeface="+mn-lt"/>
              </a:rPr>
              <a:t>innovaatioekosysteemin</a:t>
            </a:r>
            <a:r>
              <a:rPr lang="fi-FI" sz="1500" dirty="0">
                <a:ea typeface="+mn-lt"/>
                <a:cs typeface="+mn-lt"/>
              </a:rPr>
              <a:t> rakentamiseen ja sen toimintaan. Lisäksi pyritään löytämään uusia liiketoimintamahdollisuuksia. </a:t>
            </a:r>
            <a:endParaRPr lang="fi-FI" sz="1500" dirty="0">
              <a:cs typeface="Calibri"/>
            </a:endParaRPr>
          </a:p>
        </p:txBody>
      </p:sp>
      <p:sp>
        <p:nvSpPr>
          <p:cNvPr id="8" name="Tekstin paikkamerkki 7">
            <a:extLst>
              <a:ext uri="{FF2B5EF4-FFF2-40B4-BE49-F238E27FC236}">
                <a16:creationId xmlns:a16="http://schemas.microsoft.com/office/drawing/2014/main" id="{CD184E83-8CE2-409D-B2E5-C0B0164702D9}"/>
              </a:ext>
            </a:extLst>
          </p:cNvPr>
          <p:cNvSpPr>
            <a:spLocks noGrp="1"/>
          </p:cNvSpPr>
          <p:nvPr>
            <p:ph type="body" sz="quarter" idx="12"/>
          </p:nvPr>
        </p:nvSpPr>
        <p:spPr>
          <a:xfrm>
            <a:off x="682832" y="168043"/>
            <a:ext cx="10564563" cy="1910423"/>
          </a:xfrm>
        </p:spPr>
        <p:txBody>
          <a:bodyPr vert="horz" lIns="60959" tIns="60960" rIns="60959" bIns="60960" rtlCol="0" anchor="b" anchorCtr="0">
            <a:noAutofit/>
          </a:bodyPr>
          <a:lstStyle/>
          <a:p>
            <a:pPr marL="0" indent="0">
              <a:buNone/>
            </a:pPr>
            <a:r>
              <a:rPr lang="fi-FI" sz="4000" spc="0" dirty="0">
                <a:latin typeface="+mj-lt"/>
                <a:cs typeface="Arial"/>
              </a:rPr>
              <a:t>Älykkään erikoistumisen strategia määrittelee tutkimus-, kehittämis- ja innovaatiotoiminnan tavoitteet</a:t>
            </a:r>
            <a:endParaRPr lang="fi-FI" sz="4000" spc="0" dirty="0">
              <a:latin typeface="+mj-lt"/>
            </a:endParaRPr>
          </a:p>
        </p:txBody>
      </p:sp>
      <p:pic>
        <p:nvPicPr>
          <p:cNvPr id="16" name="Kuva 16">
            <a:extLst>
              <a:ext uri="{FF2B5EF4-FFF2-40B4-BE49-F238E27FC236}">
                <a16:creationId xmlns:a16="http://schemas.microsoft.com/office/drawing/2014/main" id="{EB514012-2F05-4A99-971C-64779D19C992}"/>
              </a:ext>
            </a:extLst>
          </p:cNvPr>
          <p:cNvPicPr>
            <a:picLocks noChangeAspect="1"/>
          </p:cNvPicPr>
          <p:nvPr/>
        </p:nvPicPr>
        <p:blipFill>
          <a:blip r:embed="rId2"/>
          <a:stretch>
            <a:fillRect/>
          </a:stretch>
        </p:blipFill>
        <p:spPr>
          <a:xfrm>
            <a:off x="682832" y="2867214"/>
            <a:ext cx="3108437" cy="3108437"/>
          </a:xfrm>
          <a:prstGeom prst="rect">
            <a:avLst/>
          </a:prstGeom>
        </p:spPr>
      </p:pic>
    </p:spTree>
    <p:extLst>
      <p:ext uri="{BB962C8B-B14F-4D97-AF65-F5344CB8AC3E}">
        <p14:creationId xmlns:p14="http://schemas.microsoft.com/office/powerpoint/2010/main" val="38662905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037258" y="3080187"/>
            <a:ext cx="184731" cy="666786"/>
          </a:xfrm>
          <a:prstGeom prst="rect">
            <a:avLst/>
          </a:prstGeom>
        </p:spPr>
        <p:txBody>
          <a:bodyPr wrap="none">
            <a:spAutoFit/>
          </a:bodyPr>
          <a:lstStyle/>
          <a:p>
            <a:pPr lvl="0"/>
            <a:endParaRPr lang="fi-FI" sz="3733" b="1">
              <a:solidFill>
                <a:schemeClr val="bg1"/>
              </a:solidFill>
              <a:latin typeface="Calibri" panose="020F0502020204030204"/>
            </a:endParaRPr>
          </a:p>
        </p:txBody>
      </p:sp>
      <p:sp>
        <p:nvSpPr>
          <p:cNvPr id="4" name="Dian numeron paikkamerkki 3"/>
          <p:cNvSpPr>
            <a:spLocks noGrp="1"/>
          </p:cNvSpPr>
          <p:nvPr>
            <p:ph type="sldNum" sz="quarter" idx="10"/>
          </p:nvPr>
        </p:nvSpPr>
        <p:spPr/>
        <p:txBody>
          <a:bodyPr/>
          <a:lstStyle/>
          <a:p>
            <a:fld id="{86CB4B4D-7CA3-9044-876B-883B54F8677D}" type="slidenum">
              <a:rPr lang="uk-UA" smtClean="0">
                <a:solidFill>
                  <a:srgbClr val="FFFFFF"/>
                </a:solidFill>
              </a:rPr>
              <a:pPr/>
              <a:t>11</a:t>
            </a:fld>
            <a:endParaRPr lang="uk-UA">
              <a:solidFill>
                <a:srgbClr val="FFFFFF"/>
              </a:solidFill>
            </a:endParaRPr>
          </a:p>
        </p:txBody>
      </p:sp>
      <p:sp>
        <p:nvSpPr>
          <p:cNvPr id="5" name="Alatunnisteen paikkamerkki 4"/>
          <p:cNvSpPr>
            <a:spLocks noGrp="1"/>
          </p:cNvSpPr>
          <p:nvPr>
            <p:ph type="ftr" sz="quarter" idx="3"/>
          </p:nvPr>
        </p:nvSpPr>
        <p:spPr/>
        <p:txBody>
          <a:bodyPr/>
          <a:lstStyle/>
          <a:p>
            <a:r>
              <a:rPr lang="fi-FI">
                <a:solidFill>
                  <a:srgbClr val="FFFFFF"/>
                </a:solidFill>
              </a:rPr>
              <a:t>Lappi-sopimus | luonnos</a:t>
            </a:r>
          </a:p>
        </p:txBody>
      </p:sp>
      <p:sp>
        <p:nvSpPr>
          <p:cNvPr id="7" name="Tekstin paikkamerkki 6"/>
          <p:cNvSpPr>
            <a:spLocks noGrp="1"/>
          </p:cNvSpPr>
          <p:nvPr>
            <p:ph type="body" sz="quarter" idx="12"/>
          </p:nvPr>
        </p:nvSpPr>
        <p:spPr>
          <a:xfrm>
            <a:off x="867833" y="2807313"/>
            <a:ext cx="10456333" cy="1579033"/>
          </a:xfrm>
        </p:spPr>
        <p:txBody>
          <a:bodyPr/>
          <a:lstStyle/>
          <a:p>
            <a:pPr marL="0" indent="0">
              <a:buNone/>
            </a:pPr>
            <a:r>
              <a:rPr lang="fi-FI" sz="7200" dirty="0">
                <a:solidFill>
                  <a:schemeClr val="bg1"/>
                </a:solidFill>
                <a:latin typeface="+mn-lt"/>
              </a:rPr>
              <a:t>Aluerakennekartta 2045+</a:t>
            </a:r>
          </a:p>
        </p:txBody>
      </p:sp>
    </p:spTree>
    <p:extLst>
      <p:ext uri="{BB962C8B-B14F-4D97-AF65-F5344CB8AC3E}">
        <p14:creationId xmlns:p14="http://schemas.microsoft.com/office/powerpoint/2010/main" val="155498243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007355-B057-9B7D-AD60-1EA052545CB4}"/>
              </a:ext>
            </a:extLst>
          </p:cNvPr>
          <p:cNvSpPr>
            <a:spLocks noGrp="1"/>
          </p:cNvSpPr>
          <p:nvPr>
            <p:ph type="title"/>
          </p:nvPr>
        </p:nvSpPr>
        <p:spPr>
          <a:xfrm>
            <a:off x="5952750" y="336653"/>
            <a:ext cx="5632893" cy="1191924"/>
          </a:xfrm>
        </p:spPr>
        <p:txBody>
          <a:bodyPr>
            <a:normAutofit fontScale="90000"/>
          </a:bodyPr>
          <a:lstStyle/>
          <a:p>
            <a:r>
              <a:rPr lang="fi-FI" b="1" dirty="0"/>
              <a:t>Aluerakennekartta suunnittelun pohjana</a:t>
            </a:r>
          </a:p>
        </p:txBody>
      </p:sp>
      <p:sp>
        <p:nvSpPr>
          <p:cNvPr id="3" name="Sisällön paikkamerkki 2">
            <a:extLst>
              <a:ext uri="{FF2B5EF4-FFF2-40B4-BE49-F238E27FC236}">
                <a16:creationId xmlns:a16="http://schemas.microsoft.com/office/drawing/2014/main" id="{AD672350-7CF1-1E27-C6D9-729821615096}"/>
              </a:ext>
            </a:extLst>
          </p:cNvPr>
          <p:cNvSpPr>
            <a:spLocks noGrp="1"/>
          </p:cNvSpPr>
          <p:nvPr>
            <p:ph idx="1"/>
          </p:nvPr>
        </p:nvSpPr>
        <p:spPr>
          <a:xfrm>
            <a:off x="5952750" y="1620991"/>
            <a:ext cx="6221905" cy="4900356"/>
          </a:xfrm>
        </p:spPr>
        <p:txBody>
          <a:bodyPr>
            <a:normAutofit fontScale="85000" lnSpcReduction="10000"/>
          </a:bodyPr>
          <a:lstStyle/>
          <a:p>
            <a:pPr>
              <a:lnSpc>
                <a:spcPct val="120000"/>
              </a:lnSpc>
              <a:spcBef>
                <a:spcPts val="0"/>
              </a:spcBef>
            </a:pPr>
            <a:r>
              <a:rPr lang="fi-FI" sz="2000" b="1" dirty="0"/>
              <a:t>Aluerakennevisio 2045+</a:t>
            </a:r>
            <a:r>
              <a:rPr lang="fi-FI" sz="2000" dirty="0"/>
              <a:t> ilmaisee lappilaisen tahtotilan tulevaisuudesta. Aluerakenteen runkona toimivat visiossa kehittämisvyöhykkeet ja -käytävät sekä keskushierarkia, kuten maakunta- ja aluekeskukset sekä keskustaajamat.</a:t>
            </a:r>
          </a:p>
          <a:p>
            <a:pPr marL="0" indent="0">
              <a:lnSpc>
                <a:spcPct val="120000"/>
              </a:lnSpc>
              <a:spcBef>
                <a:spcPts val="0"/>
              </a:spcBef>
              <a:buNone/>
            </a:pPr>
            <a:endParaRPr lang="fi-FI" sz="2000" dirty="0"/>
          </a:p>
          <a:p>
            <a:pPr>
              <a:lnSpc>
                <a:spcPct val="120000"/>
              </a:lnSpc>
              <a:spcBef>
                <a:spcPts val="0"/>
              </a:spcBef>
            </a:pPr>
            <a:r>
              <a:rPr lang="fi-FI" sz="2000" dirty="0"/>
              <a:t>Visiokartta ohjaa ja mahdollistaa maakunnan maankäytön suunnittelua yleisellä tasolla, mutta sillä ei ole oikeusvaikutuksia</a:t>
            </a:r>
          </a:p>
          <a:p>
            <a:pPr>
              <a:lnSpc>
                <a:spcPct val="120000"/>
              </a:lnSpc>
              <a:spcBef>
                <a:spcPts val="0"/>
              </a:spcBef>
            </a:pPr>
            <a:endParaRPr lang="fi-FI" sz="2000" dirty="0"/>
          </a:p>
          <a:p>
            <a:pPr>
              <a:lnSpc>
                <a:spcPct val="120000"/>
              </a:lnSpc>
              <a:spcBef>
                <a:spcPts val="0"/>
              </a:spcBef>
            </a:pPr>
            <a:r>
              <a:rPr lang="fi-FI" sz="2000" dirty="0"/>
              <a:t>Karttaan tehtyjä päivityksiä:</a:t>
            </a:r>
          </a:p>
          <a:p>
            <a:pPr lvl="1">
              <a:lnSpc>
                <a:spcPct val="110000"/>
              </a:lnSpc>
              <a:spcBef>
                <a:spcPts val="0"/>
              </a:spcBef>
            </a:pPr>
            <a:r>
              <a:rPr lang="fi-FI" sz="1600" dirty="0"/>
              <a:t>Maakuntakaavoituksessa edistetään ratayhteyttä Rovaniemi-Kemijärvi- Sodankylä </a:t>
            </a:r>
          </a:p>
          <a:p>
            <a:pPr lvl="1">
              <a:lnSpc>
                <a:spcPct val="110000"/>
              </a:lnSpc>
              <a:spcBef>
                <a:spcPts val="0"/>
              </a:spcBef>
            </a:pPr>
            <a:r>
              <a:rPr lang="fi-FI" sz="1600" dirty="0"/>
              <a:t>Huomioitavana ratayhteystarpeena Rovaniemi-Sodankylä</a:t>
            </a:r>
          </a:p>
          <a:p>
            <a:pPr lvl="1">
              <a:lnSpc>
                <a:spcPct val="110000"/>
              </a:lnSpc>
              <a:spcBef>
                <a:spcPts val="0"/>
              </a:spcBef>
            </a:pPr>
            <a:r>
              <a:rPr lang="fi-FI" sz="1600" dirty="0"/>
              <a:t>Poikittaisia maantieyhteyksiä korostettu</a:t>
            </a:r>
            <a:endParaRPr lang="fi-FI" sz="1000" dirty="0"/>
          </a:p>
          <a:p>
            <a:pPr lvl="1">
              <a:lnSpc>
                <a:spcPct val="110000"/>
              </a:lnSpc>
              <a:spcBef>
                <a:spcPts val="0"/>
              </a:spcBef>
            </a:pPr>
            <a:r>
              <a:rPr lang="fi-FI" sz="1600" dirty="0"/>
              <a:t>Norja näkyy enemmän, mm. Narvikin satama</a:t>
            </a:r>
          </a:p>
          <a:p>
            <a:pPr lvl="1">
              <a:lnSpc>
                <a:spcPct val="110000"/>
              </a:lnSpc>
              <a:spcBef>
                <a:spcPts val="0"/>
              </a:spcBef>
            </a:pPr>
            <a:r>
              <a:rPr lang="fi-FI" sz="1600" dirty="0"/>
              <a:t>Kehittämiskäytävä siirretty Kirkkoniemestä Utsjoelle</a:t>
            </a:r>
          </a:p>
          <a:p>
            <a:pPr lvl="1">
              <a:lnSpc>
                <a:spcPct val="110000"/>
              </a:lnSpc>
              <a:spcBef>
                <a:spcPts val="0"/>
              </a:spcBef>
            </a:pPr>
            <a:r>
              <a:rPr lang="fi-FI" sz="1600" dirty="0"/>
              <a:t>Kemijärvi-Kuusamo väli (vt. 5) valtakunnalliseksi kehittämiskäytäväksi</a:t>
            </a:r>
          </a:p>
        </p:txBody>
      </p:sp>
      <p:sp>
        <p:nvSpPr>
          <p:cNvPr id="4" name="Rectangle 1">
            <a:extLst>
              <a:ext uri="{FF2B5EF4-FFF2-40B4-BE49-F238E27FC236}">
                <a16:creationId xmlns:a16="http://schemas.microsoft.com/office/drawing/2014/main" id="{97F19B00-3BB0-85BB-F2E1-94FB6B35209D}"/>
              </a:ext>
            </a:extLst>
          </p:cNvPr>
          <p:cNvSpPr>
            <a:spLocks noChangeArrowheads="1"/>
          </p:cNvSpPr>
          <p:nvPr/>
        </p:nvSpPr>
        <p:spPr bwMode="auto">
          <a:xfrm>
            <a:off x="0" y="-130805"/>
            <a:ext cx="22313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Arial" panose="020B0604020202020204" pitchFamily="34" charset="0"/>
              </a:rPr>
              <a:t>.</a:t>
            </a: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pic>
        <p:nvPicPr>
          <p:cNvPr id="9" name="Kuva 8" descr="Kuva, joka sisältää kohteen teksti, kartta, atlas&#10;&#10;Tekoälyn generoima sisältö voi olla virheellistä.">
            <a:extLst>
              <a:ext uri="{FF2B5EF4-FFF2-40B4-BE49-F238E27FC236}">
                <a16:creationId xmlns:a16="http://schemas.microsoft.com/office/drawing/2014/main" id="{A1D376B0-634C-CA43-2305-F4B3A56FB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138" y="72205"/>
            <a:ext cx="5660467" cy="6727195"/>
          </a:xfrm>
          <a:prstGeom prst="rect">
            <a:avLst/>
          </a:prstGeom>
        </p:spPr>
      </p:pic>
    </p:spTree>
    <p:extLst>
      <p:ext uri="{BB962C8B-B14F-4D97-AF65-F5344CB8AC3E}">
        <p14:creationId xmlns:p14="http://schemas.microsoft.com/office/powerpoint/2010/main" val="3678011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0"/>
          </p:nvPr>
        </p:nvSpPr>
        <p:spPr/>
        <p:txBody>
          <a:bodyPr/>
          <a:lstStyle/>
          <a:p>
            <a:fld id="{86CB4B4D-7CA3-9044-876B-883B54F8677D}" type="slidenum">
              <a:rPr lang="uk-UA" smtClean="0">
                <a:solidFill>
                  <a:srgbClr val="FFFFFF"/>
                </a:solidFill>
              </a:rPr>
              <a:pPr/>
              <a:t>13</a:t>
            </a:fld>
            <a:endParaRPr lang="uk-UA">
              <a:solidFill>
                <a:srgbClr val="FFFFFF"/>
              </a:solidFill>
            </a:endParaRPr>
          </a:p>
        </p:txBody>
      </p:sp>
      <p:sp>
        <p:nvSpPr>
          <p:cNvPr id="6" name="Tekstin paikkamerkki 5"/>
          <p:cNvSpPr>
            <a:spLocks noGrp="1"/>
          </p:cNvSpPr>
          <p:nvPr>
            <p:ph type="body" sz="quarter" idx="12"/>
          </p:nvPr>
        </p:nvSpPr>
        <p:spPr>
          <a:xfrm>
            <a:off x="867833" y="2643236"/>
            <a:ext cx="10456333" cy="1579033"/>
          </a:xfrm>
        </p:spPr>
        <p:txBody>
          <a:bodyPr/>
          <a:lstStyle/>
          <a:p>
            <a:pPr marL="0" indent="0">
              <a:buNone/>
            </a:pPr>
            <a:r>
              <a:rPr lang="fi-FI" sz="8000" dirty="0">
                <a:solidFill>
                  <a:schemeClr val="bg1"/>
                </a:solidFill>
                <a:latin typeface="+mj-lt"/>
              </a:rPr>
              <a:t>Esitykset Lappi-sopimuksen visioksi</a:t>
            </a:r>
          </a:p>
          <a:p>
            <a:pPr marL="0" indent="0">
              <a:buNone/>
            </a:pPr>
            <a:endParaRPr lang="fi-FI" dirty="0">
              <a:solidFill>
                <a:schemeClr val="bg1"/>
              </a:solidFill>
            </a:endParaRPr>
          </a:p>
        </p:txBody>
      </p:sp>
      <p:sp>
        <p:nvSpPr>
          <p:cNvPr id="7" name="Alatunnisteen paikkamerkki 4"/>
          <p:cNvSpPr>
            <a:spLocks noGrp="1"/>
          </p:cNvSpPr>
          <p:nvPr>
            <p:ph type="ftr" sz="quarter" idx="3"/>
          </p:nvPr>
        </p:nvSpPr>
        <p:spPr>
          <a:xfrm>
            <a:off x="1292047" y="250886"/>
            <a:ext cx="9607907" cy="366183"/>
          </a:xfrm>
        </p:spPr>
        <p:txBody>
          <a:bodyPr/>
          <a:lstStyle/>
          <a:p>
            <a:r>
              <a:rPr lang="fi-FI">
                <a:solidFill>
                  <a:srgbClr val="FFFFFF"/>
                </a:solidFill>
              </a:rPr>
              <a:t>Lappi-sopimus | luonnos</a:t>
            </a:r>
          </a:p>
        </p:txBody>
      </p:sp>
    </p:spTree>
    <p:extLst>
      <p:ext uri="{BB962C8B-B14F-4D97-AF65-F5344CB8AC3E}">
        <p14:creationId xmlns:p14="http://schemas.microsoft.com/office/powerpoint/2010/main" val="240652073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0"/>
          </p:nvPr>
        </p:nvSpPr>
        <p:spPr/>
        <p:txBody>
          <a:bodyPr/>
          <a:lstStyle/>
          <a:p>
            <a:fld id="{86CB4B4D-7CA3-9044-876B-883B54F8677D}" type="slidenum">
              <a:rPr lang="uk-UA" smtClean="0">
                <a:solidFill>
                  <a:srgbClr val="000000"/>
                </a:solidFill>
              </a:rPr>
              <a:pPr/>
              <a:t>14</a:t>
            </a:fld>
            <a:endParaRPr lang="uk-UA">
              <a:solidFill>
                <a:srgbClr val="000000"/>
              </a:solidFill>
            </a:endParaRPr>
          </a:p>
        </p:txBody>
      </p:sp>
      <p:sp>
        <p:nvSpPr>
          <p:cNvPr id="4" name="Tekstin paikkamerkki 3"/>
          <p:cNvSpPr>
            <a:spLocks noGrp="1"/>
          </p:cNvSpPr>
          <p:nvPr>
            <p:ph type="body" sz="quarter" idx="11"/>
          </p:nvPr>
        </p:nvSpPr>
        <p:spPr>
          <a:xfrm>
            <a:off x="548953" y="2097169"/>
            <a:ext cx="6051872" cy="3877127"/>
          </a:xfrm>
        </p:spPr>
        <p:txBody>
          <a:bodyPr/>
          <a:lstStyle/>
          <a:p>
            <a:pPr algn="l" rtl="0" fontAlgn="base">
              <a:lnSpc>
                <a:spcPct val="100000"/>
              </a:lnSpc>
              <a:spcBef>
                <a:spcPts val="0"/>
              </a:spcBef>
            </a:pPr>
            <a:r>
              <a:rPr lang="fi-FI" sz="2133" dirty="0">
                <a:latin typeface="Calibri" panose="020F0502020204030204" pitchFamily="34" charset="0"/>
              </a:rPr>
              <a:t> </a:t>
            </a:r>
          </a:p>
        </p:txBody>
      </p:sp>
      <p:sp>
        <p:nvSpPr>
          <p:cNvPr id="7" name="Tekstin paikkamerkki 6"/>
          <p:cNvSpPr>
            <a:spLocks noGrp="1"/>
          </p:cNvSpPr>
          <p:nvPr>
            <p:ph type="body" sz="quarter" idx="12"/>
          </p:nvPr>
        </p:nvSpPr>
        <p:spPr>
          <a:xfrm>
            <a:off x="482175" y="484712"/>
            <a:ext cx="10456333" cy="1579033"/>
          </a:xfrm>
        </p:spPr>
        <p:txBody>
          <a:bodyPr/>
          <a:lstStyle/>
          <a:p>
            <a:pPr marL="0" indent="0">
              <a:buNone/>
            </a:pPr>
            <a:r>
              <a:rPr lang="fi-FI" sz="3733" spc="0" dirty="0">
                <a:latin typeface="+mn-lt"/>
              </a:rPr>
              <a:t>Vaihtoehtoja Lappi-sopimuksen visioksi </a:t>
            </a:r>
          </a:p>
          <a:p>
            <a:pPr marL="0" indent="0">
              <a:buNone/>
            </a:pPr>
            <a:r>
              <a:rPr lang="fi-FI" sz="3733" spc="0" dirty="0">
                <a:latin typeface="+mn-lt"/>
              </a:rPr>
              <a:t>vuoteen 2029 </a:t>
            </a:r>
          </a:p>
        </p:txBody>
      </p:sp>
      <p:sp>
        <p:nvSpPr>
          <p:cNvPr id="6" name="Tekstiruutu 5"/>
          <p:cNvSpPr txBox="1"/>
          <p:nvPr/>
        </p:nvSpPr>
        <p:spPr>
          <a:xfrm>
            <a:off x="930884" y="2914110"/>
            <a:ext cx="221749" cy="5061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609585" hangingPunct="0"/>
            <a:r>
              <a:rPr lang="fi-FI" sz="2400">
                <a:solidFill>
                  <a:schemeClr val="bg1"/>
                </a:solidFill>
                <a:ea typeface="+mj-ea"/>
                <a:cs typeface="+mj-cs"/>
                <a:sym typeface="Clarendon LT Std Roman"/>
              </a:rPr>
              <a:t> </a:t>
            </a:r>
          </a:p>
        </p:txBody>
      </p:sp>
      <p:sp>
        <p:nvSpPr>
          <p:cNvPr id="10" name="Alatunnisteen paikkamerkki 5"/>
          <p:cNvSpPr>
            <a:spLocks noGrp="1"/>
          </p:cNvSpPr>
          <p:nvPr>
            <p:ph type="ftr" sz="quarter" idx="11"/>
          </p:nvPr>
        </p:nvSpPr>
        <p:spPr>
          <a:xfrm>
            <a:off x="7977448" y="6123100"/>
            <a:ext cx="3377586" cy="370915"/>
          </a:xfrm>
        </p:spPr>
        <p:txBody>
          <a:bodyPr/>
          <a:lstStyle/>
          <a:p>
            <a:r>
              <a:rPr lang="fi-FI" sz="1200" dirty="0">
                <a:solidFill>
                  <a:schemeClr val="accent3"/>
                </a:solidFill>
              </a:rPr>
              <a:t>Valokuva: Lapin materiaalipankki | Markus </a:t>
            </a:r>
            <a:r>
              <a:rPr lang="fi-FI" sz="1200" dirty="0" err="1">
                <a:solidFill>
                  <a:schemeClr val="accent3"/>
                </a:solidFill>
              </a:rPr>
              <a:t>Kiili</a:t>
            </a:r>
            <a:endParaRPr lang="fi-FI" sz="1200" dirty="0">
              <a:solidFill>
                <a:schemeClr val="accent3"/>
              </a:solidFill>
            </a:endParaRPr>
          </a:p>
        </p:txBody>
      </p:sp>
      <p:pic>
        <p:nvPicPr>
          <p:cNvPr id="8" name="Sisällön paikkamerkki 7"/>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rcRect l="16729" r="16729"/>
          <a:stretch/>
        </p:blipFill>
        <p:spPr>
          <a:xfrm>
            <a:off x="7622658" y="1784116"/>
            <a:ext cx="4087167" cy="4087167"/>
          </a:xfrm>
        </p:spPr>
      </p:pic>
      <p:sp>
        <p:nvSpPr>
          <p:cNvPr id="5" name="Tekstiruutu 4">
            <a:extLst>
              <a:ext uri="{FF2B5EF4-FFF2-40B4-BE49-F238E27FC236}">
                <a16:creationId xmlns:a16="http://schemas.microsoft.com/office/drawing/2014/main" id="{433D3C0A-8D79-AECE-7140-C58CFAC46B13}"/>
              </a:ext>
            </a:extLst>
          </p:cNvPr>
          <p:cNvSpPr txBox="1"/>
          <p:nvPr/>
        </p:nvSpPr>
        <p:spPr>
          <a:xfrm>
            <a:off x="543021" y="2259354"/>
            <a:ext cx="7018791" cy="3693319"/>
          </a:xfrm>
          <a:prstGeom prst="rect">
            <a:avLst/>
          </a:prstGeom>
          <a:noFill/>
        </p:spPr>
        <p:txBody>
          <a:bodyPr wrap="square">
            <a:spAutoFit/>
          </a:bodyPr>
          <a:lstStyle/>
          <a:p>
            <a:r>
              <a:rPr lang="fi-FI" sz="1800" b="0" i="0" dirty="0">
                <a:solidFill>
                  <a:srgbClr val="000000"/>
                </a:solidFill>
                <a:effectLst/>
              </a:rPr>
              <a:t>Onnellinen Lappi – hyvinvointia ja kestävää kasvua arktisella alueella </a:t>
            </a:r>
          </a:p>
          <a:p>
            <a:endParaRPr lang="fi-FI" dirty="0">
              <a:solidFill>
                <a:srgbClr val="000000"/>
              </a:solidFill>
            </a:endParaRPr>
          </a:p>
          <a:p>
            <a:r>
              <a:rPr lang="fi-FI" sz="1800" b="0" i="0" u="none" strike="noStrike" baseline="0" dirty="0"/>
              <a:t>Lappi </a:t>
            </a:r>
            <a:r>
              <a:rPr lang="fi-FI" sz="1800" b="0" i="0" dirty="0">
                <a:solidFill>
                  <a:srgbClr val="000000"/>
                </a:solidFill>
                <a:effectLst/>
              </a:rPr>
              <a:t>–</a:t>
            </a:r>
            <a:r>
              <a:rPr lang="fi-FI" sz="1800" b="0" i="0" u="none" strike="noStrike" baseline="0" dirty="0"/>
              <a:t> Elämäsi mittainen etappi. Ympäristöälykkäästi ja yhteisöllisesti</a:t>
            </a:r>
          </a:p>
          <a:p>
            <a:endParaRPr lang="fi-FI" dirty="0"/>
          </a:p>
          <a:p>
            <a:r>
              <a:rPr lang="fi-FI" dirty="0"/>
              <a:t>Lappi </a:t>
            </a:r>
            <a:r>
              <a:rPr lang="fi-FI" sz="1800" b="0" i="0" dirty="0">
                <a:solidFill>
                  <a:srgbClr val="000000"/>
                </a:solidFill>
                <a:effectLst/>
              </a:rPr>
              <a:t>–</a:t>
            </a:r>
            <a:r>
              <a:rPr lang="fi-FI" dirty="0"/>
              <a:t>  Hyvä paikka elää nyt ja tulevaisuudessa</a:t>
            </a:r>
          </a:p>
          <a:p>
            <a:endParaRPr lang="fi-FI" dirty="0"/>
          </a:p>
          <a:p>
            <a:endParaRPr lang="fi-FI" dirty="0"/>
          </a:p>
          <a:p>
            <a:endParaRPr lang="fi-FI" dirty="0"/>
          </a:p>
          <a:p>
            <a:r>
              <a:rPr lang="fi-FI" b="0" i="0" dirty="0">
                <a:solidFill>
                  <a:schemeClr val="accent1">
                    <a:lumMod val="40000"/>
                    <a:lumOff val="60000"/>
                  </a:schemeClr>
                </a:solidFill>
                <a:effectLst/>
              </a:rPr>
              <a:t>Nyk. visio: Älykäs ja kansainvälinen Lappi on arktinen edelläkävijä. Rakennamme maailman puhtaimmassa maakunnassa kestävää kilpailukykyä, hyvinvointia ja menestystä. #RakkauestaLappiin</a:t>
            </a:r>
            <a:endParaRPr lang="fi-FI" dirty="0">
              <a:solidFill>
                <a:schemeClr val="accent1">
                  <a:lumMod val="40000"/>
                  <a:lumOff val="60000"/>
                </a:schemeClr>
              </a:solidFill>
            </a:endParaRPr>
          </a:p>
        </p:txBody>
      </p:sp>
    </p:spTree>
    <p:extLst>
      <p:ext uri="{BB962C8B-B14F-4D97-AF65-F5344CB8AC3E}">
        <p14:creationId xmlns:p14="http://schemas.microsoft.com/office/powerpoint/2010/main" val="242476448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p:cNvSpPr>
            <a:spLocks noGrp="1"/>
          </p:cNvSpPr>
          <p:nvPr>
            <p:ph type="body" sz="quarter" idx="12"/>
          </p:nvPr>
        </p:nvSpPr>
        <p:spPr>
          <a:xfrm>
            <a:off x="882120" y="2493550"/>
            <a:ext cx="10456333" cy="1579033"/>
          </a:xfrm>
        </p:spPr>
        <p:txBody>
          <a:bodyPr/>
          <a:lstStyle/>
          <a:p>
            <a:pPr marL="0" indent="0">
              <a:buNone/>
            </a:pPr>
            <a:r>
              <a:rPr lang="fi-FI" dirty="0">
                <a:solidFill>
                  <a:schemeClr val="bg1"/>
                </a:solidFill>
                <a:latin typeface="+mj-lt"/>
              </a:rPr>
              <a:t>Kestävän kehityksen tavoitteista missioiksi</a:t>
            </a:r>
          </a:p>
        </p:txBody>
      </p:sp>
      <p:sp>
        <p:nvSpPr>
          <p:cNvPr id="5" name="Alatunnisteen paikkamerkki 4"/>
          <p:cNvSpPr>
            <a:spLocks noGrp="1"/>
          </p:cNvSpPr>
          <p:nvPr>
            <p:ph type="ftr" sz="quarter" idx="3"/>
          </p:nvPr>
        </p:nvSpPr>
        <p:spPr>
          <a:xfrm>
            <a:off x="1292047" y="250886"/>
            <a:ext cx="9607907" cy="366183"/>
          </a:xfrm>
        </p:spPr>
        <p:txBody>
          <a:bodyPr/>
          <a:lstStyle/>
          <a:p>
            <a:r>
              <a:rPr lang="fi-FI">
                <a:solidFill>
                  <a:srgbClr val="FFFFFF"/>
                </a:solidFill>
              </a:rPr>
              <a:t>Lappi-sopimus | luonnos</a:t>
            </a:r>
          </a:p>
        </p:txBody>
      </p:sp>
      <p:sp>
        <p:nvSpPr>
          <p:cNvPr id="6" name="Dian numeron paikkamerkki 5"/>
          <p:cNvSpPr>
            <a:spLocks noGrp="1"/>
          </p:cNvSpPr>
          <p:nvPr>
            <p:ph type="sldNum" sz="quarter" idx="10"/>
          </p:nvPr>
        </p:nvSpPr>
        <p:spPr/>
        <p:txBody>
          <a:bodyPr/>
          <a:lstStyle/>
          <a:p>
            <a:fld id="{86CB4B4D-7CA3-9044-876B-883B54F8677D}" type="slidenum">
              <a:rPr lang="uk-UA" smtClean="0">
                <a:solidFill>
                  <a:srgbClr val="FFFFFF"/>
                </a:solidFill>
              </a:rPr>
              <a:pPr/>
              <a:t>15</a:t>
            </a:fld>
            <a:endParaRPr lang="uk-UA">
              <a:solidFill>
                <a:srgbClr val="FFFFFF"/>
              </a:solidFill>
            </a:endParaRPr>
          </a:p>
        </p:txBody>
      </p:sp>
    </p:spTree>
    <p:extLst>
      <p:ext uri="{BB962C8B-B14F-4D97-AF65-F5344CB8AC3E}">
        <p14:creationId xmlns:p14="http://schemas.microsoft.com/office/powerpoint/2010/main" val="198506906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ällön paikkamerkki 6" descr="Kuva, joka sisältää kohteen teksti, kuvakaappaus, logo, Fontti&#10;&#10;Kuvaus luotu automaattisesti">
            <a:extLst>
              <a:ext uri="{FF2B5EF4-FFF2-40B4-BE49-F238E27FC236}">
                <a16:creationId xmlns:a16="http://schemas.microsoft.com/office/drawing/2014/main" id="{376B2C28-CE80-C26C-62C7-7B35382312B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36987" y="2201865"/>
            <a:ext cx="5546513" cy="3921235"/>
          </a:xfrm>
        </p:spPr>
      </p:pic>
      <p:sp>
        <p:nvSpPr>
          <p:cNvPr id="2" name="Otsikko 1">
            <a:extLst>
              <a:ext uri="{FF2B5EF4-FFF2-40B4-BE49-F238E27FC236}">
                <a16:creationId xmlns:a16="http://schemas.microsoft.com/office/drawing/2014/main" id="{E4685D02-C03E-3205-DBC6-FB4FCF9AA16F}"/>
              </a:ext>
            </a:extLst>
          </p:cNvPr>
          <p:cNvSpPr>
            <a:spLocks noGrp="1"/>
          </p:cNvSpPr>
          <p:nvPr>
            <p:ph type="title"/>
          </p:nvPr>
        </p:nvSpPr>
        <p:spPr>
          <a:xfrm>
            <a:off x="838200" y="242513"/>
            <a:ext cx="10515600" cy="1152590"/>
          </a:xfrm>
        </p:spPr>
        <p:txBody>
          <a:bodyPr>
            <a:normAutofit fontScale="90000"/>
          </a:bodyPr>
          <a:lstStyle/>
          <a:p>
            <a:r>
              <a:rPr lang="fi-FI" sz="4000" b="1" dirty="0"/>
              <a:t>Painopisteiden sijasta </a:t>
            </a:r>
            <a:r>
              <a:rPr lang="fi-FI" sz="4000" b="1" dirty="0" err="1"/>
              <a:t>SDG:ta</a:t>
            </a:r>
            <a:r>
              <a:rPr lang="fi-FI" sz="4000" b="1" dirty="0"/>
              <a:t> johdetut missiot (kehittämistehtävät)</a:t>
            </a:r>
          </a:p>
        </p:txBody>
      </p:sp>
      <p:sp>
        <p:nvSpPr>
          <p:cNvPr id="3" name="Tekstiruutu 2">
            <a:extLst>
              <a:ext uri="{FF2B5EF4-FFF2-40B4-BE49-F238E27FC236}">
                <a16:creationId xmlns:a16="http://schemas.microsoft.com/office/drawing/2014/main" id="{85CF02E5-99AD-62BD-F36B-A826AB166A29}"/>
              </a:ext>
            </a:extLst>
          </p:cNvPr>
          <p:cNvSpPr txBox="1"/>
          <p:nvPr/>
        </p:nvSpPr>
        <p:spPr>
          <a:xfrm>
            <a:off x="379379" y="1537174"/>
            <a:ext cx="6157608" cy="5078313"/>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fi-FI" dirty="0"/>
              <a:t>Lappi-sopimuksessa maakunnan eri toimijat sitoutuvat omissa rooleissaan edistämään missioita seuraavien neljän vuoden aikana</a:t>
            </a:r>
          </a:p>
          <a:p>
            <a:pPr marL="285750" indent="-285750">
              <a:buFont typeface="Arial" panose="020B0604020202020204" pitchFamily="34" charset="0"/>
              <a:buChar char="•"/>
            </a:pPr>
            <a:r>
              <a:rPr lang="fi-FI" dirty="0"/>
              <a:t>Missioiden lähtökohtana ovat YK:n Agenda 2030 - kestävän kehityksen toimintaohjelman tavoitteet (</a:t>
            </a:r>
            <a:r>
              <a:rPr lang="fi-FI" dirty="0" err="1"/>
              <a:t>Sustainable</a:t>
            </a:r>
            <a:r>
              <a:rPr lang="fi-FI" dirty="0"/>
              <a:t> </a:t>
            </a:r>
            <a:r>
              <a:rPr lang="fi-FI" dirty="0" err="1"/>
              <a:t>Development</a:t>
            </a:r>
            <a:r>
              <a:rPr lang="fi-FI" dirty="0"/>
              <a:t> </a:t>
            </a:r>
            <a:r>
              <a:rPr lang="fi-FI" dirty="0" err="1"/>
              <a:t>Goals</a:t>
            </a:r>
            <a:r>
              <a:rPr lang="fi-FI" dirty="0"/>
              <a:t>)</a:t>
            </a:r>
          </a:p>
          <a:p>
            <a:pPr marL="285750" indent="-285750">
              <a:buFont typeface="Arial" panose="020B0604020202020204" pitchFamily="34" charset="0"/>
              <a:buChar char="•"/>
            </a:pPr>
            <a:r>
              <a:rPr lang="fi-FI" dirty="0"/>
              <a:t>Niistä on poimittu erityisesti Lapin näkökulmasta keskeisiä tavoitteita:</a:t>
            </a:r>
          </a:p>
          <a:p>
            <a:endParaRPr lang="fi-FI" dirty="0"/>
          </a:p>
          <a:p>
            <a:r>
              <a:rPr lang="fi-FI" dirty="0"/>
              <a:t>3. Terveyttä ja hyvinvointia</a:t>
            </a:r>
          </a:p>
          <a:p>
            <a:r>
              <a:rPr lang="fi-FI" dirty="0"/>
              <a:t>4. Hyvä koulutus</a:t>
            </a:r>
          </a:p>
          <a:p>
            <a:r>
              <a:rPr lang="fi-FI" dirty="0"/>
              <a:t>7. Edullista ja uusiutuvaa energiaa</a:t>
            </a:r>
          </a:p>
          <a:p>
            <a:r>
              <a:rPr lang="fi-FI" dirty="0"/>
              <a:t>8. Ihmisarvoista työtä ja talouskasvua</a:t>
            </a:r>
          </a:p>
          <a:p>
            <a:r>
              <a:rPr lang="fi-FI" dirty="0"/>
              <a:t>9. Kestävää teollisuutta, innovaatioita ja infrastruktuureja</a:t>
            </a:r>
          </a:p>
          <a:p>
            <a:r>
              <a:rPr lang="fi-FI" dirty="0"/>
              <a:t>13. Ilmastotekoja</a:t>
            </a:r>
          </a:p>
          <a:p>
            <a:r>
              <a:rPr lang="fi-FI" dirty="0"/>
              <a:t>16. Rauha, oikeudenmukaisuus ja hyvä hallinto</a:t>
            </a:r>
          </a:p>
          <a:p>
            <a:r>
              <a:rPr lang="fi-FI" dirty="0"/>
              <a:t>17. Yhteistyö ja kumppanuus</a:t>
            </a:r>
          </a:p>
          <a:p>
            <a:endParaRPr lang="fi-FI" dirty="0"/>
          </a:p>
        </p:txBody>
      </p:sp>
    </p:spTree>
    <p:extLst>
      <p:ext uri="{BB962C8B-B14F-4D97-AF65-F5344CB8AC3E}">
        <p14:creationId xmlns:p14="http://schemas.microsoft.com/office/powerpoint/2010/main" val="1825156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838200" y="679225"/>
            <a:ext cx="10515600" cy="1325563"/>
          </a:xfrm>
        </p:spPr>
        <p:txBody>
          <a:bodyPr>
            <a:normAutofit/>
          </a:bodyPr>
          <a:lstStyle/>
          <a:p>
            <a:r>
              <a:rPr lang="fi-FI" b="1" dirty="0"/>
              <a:t>Alustavia sisältöjä: Missiot</a:t>
            </a:r>
          </a:p>
        </p:txBody>
      </p:sp>
      <p:sp>
        <p:nvSpPr>
          <p:cNvPr id="8" name="Sisällön paikkamerkki 7"/>
          <p:cNvSpPr>
            <a:spLocks noGrp="1"/>
          </p:cNvSpPr>
          <p:nvPr>
            <p:ph idx="1"/>
          </p:nvPr>
        </p:nvSpPr>
        <p:spPr/>
        <p:txBody>
          <a:bodyPr>
            <a:normAutofit/>
          </a:bodyPr>
          <a:lstStyle/>
          <a:p>
            <a:pPr marL="0" indent="0">
              <a:lnSpc>
                <a:spcPct val="150000"/>
              </a:lnSpc>
              <a:buNone/>
            </a:pPr>
            <a:r>
              <a:rPr lang="fi-FI" sz="2000" kern="100" dirty="0">
                <a:effectLst/>
                <a:ea typeface="Times New Roman" panose="02020603050405020304" pitchFamily="18" charset="0"/>
                <a:cs typeface="Times New Roman" panose="02020603050405020304" pitchFamily="18" charset="0"/>
              </a:rPr>
              <a:t>1</a:t>
            </a:r>
            <a:r>
              <a:rPr lang="fi-FI" sz="2000" kern="100" dirty="0">
                <a:ea typeface="Times New Roman" panose="02020603050405020304" pitchFamily="18" charset="0"/>
                <a:cs typeface="Times New Roman" panose="02020603050405020304" pitchFamily="18" charset="0"/>
              </a:rPr>
              <a:t>.</a:t>
            </a:r>
            <a:r>
              <a:rPr lang="fi-FI" sz="2000" kern="100" dirty="0">
                <a:effectLst/>
                <a:ea typeface="Times New Roman" panose="02020603050405020304" pitchFamily="18" charset="0"/>
                <a:cs typeface="Times New Roman" panose="02020603050405020304" pitchFamily="18" charset="0"/>
              </a:rPr>
              <a:t> Kestävästi menestyvä Lappi / Kestävästi elinvoimainen Lappi</a:t>
            </a:r>
            <a:endParaRPr lang="fi-FI" sz="2000" b="1" kern="100" dirty="0">
              <a:effectLst/>
              <a:ea typeface="Times New Roman" panose="02020603050405020304" pitchFamily="18" charset="0"/>
              <a:cs typeface="Times New Roman" panose="02020603050405020304" pitchFamily="18" charset="0"/>
            </a:endParaRPr>
          </a:p>
          <a:p>
            <a:pPr marL="0" indent="0">
              <a:lnSpc>
                <a:spcPct val="150000"/>
              </a:lnSpc>
              <a:buNone/>
            </a:pPr>
            <a:r>
              <a:rPr lang="fi-FI" sz="2000" kern="100" dirty="0">
                <a:effectLst/>
                <a:ea typeface="Times New Roman" panose="02020603050405020304" pitchFamily="18" charset="0"/>
                <a:cs typeface="Times New Roman" panose="02020603050405020304" pitchFamily="18" charset="0"/>
              </a:rPr>
              <a:t>2. Vetovoimainen Lappi</a:t>
            </a:r>
          </a:p>
          <a:p>
            <a:pPr marL="0" indent="0">
              <a:lnSpc>
                <a:spcPct val="150000"/>
              </a:lnSpc>
              <a:buNone/>
            </a:pPr>
            <a:r>
              <a:rPr lang="fi-FI" sz="2000" kern="100" dirty="0">
                <a:effectLst/>
                <a:ea typeface="Times New Roman" panose="02020603050405020304" pitchFamily="18" charset="0"/>
                <a:cs typeface="Times New Roman" panose="02020603050405020304" pitchFamily="18" charset="0"/>
              </a:rPr>
              <a:t>3</a:t>
            </a:r>
            <a:r>
              <a:rPr lang="fi-FI" sz="2000" kern="100" dirty="0">
                <a:ea typeface="Times New Roman" panose="02020603050405020304" pitchFamily="18" charset="0"/>
                <a:cs typeface="Times New Roman" panose="02020603050405020304" pitchFamily="18" charset="0"/>
              </a:rPr>
              <a:t>.</a:t>
            </a:r>
            <a:r>
              <a:rPr lang="fi-FI" sz="2000" kern="100" dirty="0">
                <a:effectLst/>
                <a:ea typeface="Times New Roman" panose="02020603050405020304" pitchFamily="18" charset="0"/>
                <a:cs typeface="Times New Roman" panose="02020603050405020304" pitchFamily="18" charset="0"/>
              </a:rPr>
              <a:t> Kilpailukykyinen ja uudistuva Lappi</a:t>
            </a:r>
            <a:endParaRPr lang="fi-FI" sz="2000" b="1" kern="100" dirty="0">
              <a:effectLst/>
              <a:ea typeface="Times New Roman" panose="02020603050405020304" pitchFamily="18" charset="0"/>
              <a:cs typeface="Times New Roman" panose="02020603050405020304" pitchFamily="18" charset="0"/>
            </a:endParaRPr>
          </a:p>
          <a:p>
            <a:pPr marL="0" indent="0">
              <a:lnSpc>
                <a:spcPct val="150000"/>
              </a:lnSpc>
              <a:buNone/>
            </a:pPr>
            <a:r>
              <a:rPr lang="fi-FI" sz="2000" kern="100" dirty="0">
                <a:effectLst/>
                <a:ea typeface="Times New Roman" panose="02020603050405020304" pitchFamily="18" charset="0"/>
                <a:cs typeface="Times New Roman" panose="02020603050405020304" pitchFamily="18" charset="0"/>
              </a:rPr>
              <a:t>4. Ympäristöviisas / Ilmastoviisas Lappi</a:t>
            </a:r>
          </a:p>
          <a:p>
            <a:pPr marL="0" indent="0">
              <a:lnSpc>
                <a:spcPct val="150000"/>
              </a:lnSpc>
              <a:buNone/>
            </a:pPr>
            <a:r>
              <a:rPr lang="fi-FI" sz="2000" kern="100" dirty="0">
                <a:effectLst/>
                <a:ea typeface="Times New Roman" panose="02020603050405020304" pitchFamily="18" charset="0"/>
                <a:cs typeface="Times New Roman" panose="02020603050405020304" pitchFamily="18" charset="0"/>
              </a:rPr>
              <a:t>5</a:t>
            </a:r>
            <a:r>
              <a:rPr lang="fi-FI" sz="2000" kern="100" dirty="0">
                <a:ea typeface="Times New Roman" panose="02020603050405020304" pitchFamily="18" charset="0"/>
                <a:cs typeface="Times New Roman" panose="02020603050405020304" pitchFamily="18" charset="0"/>
              </a:rPr>
              <a:t>.</a:t>
            </a:r>
            <a:r>
              <a:rPr lang="fi-FI" sz="2000" kern="100" dirty="0">
                <a:effectLst/>
                <a:ea typeface="Times New Roman" panose="02020603050405020304" pitchFamily="18" charset="0"/>
                <a:cs typeface="Times New Roman" panose="02020603050405020304" pitchFamily="18" charset="0"/>
              </a:rPr>
              <a:t> Yhteinen Lappi</a:t>
            </a:r>
            <a:endParaRPr lang="fi-FI" sz="2000" dirty="0">
              <a:sym typeface="Clarendon LT Std Roman"/>
            </a:endParaRPr>
          </a:p>
        </p:txBody>
      </p:sp>
      <p:sp>
        <p:nvSpPr>
          <p:cNvPr id="2" name="Dian numeron paikkamerkki 1"/>
          <p:cNvSpPr>
            <a:spLocks noGrp="1"/>
          </p:cNvSpPr>
          <p:nvPr>
            <p:ph type="sldNum" sz="quarter" idx="4294967295"/>
          </p:nvPr>
        </p:nvSpPr>
        <p:spPr>
          <a:xfrm>
            <a:off x="9448800" y="6122988"/>
            <a:ext cx="2743200" cy="365125"/>
          </a:xfrm>
        </p:spPr>
        <p:txBody>
          <a:bodyPr/>
          <a:lstStyle/>
          <a:p>
            <a:fld id="{86CB4B4D-7CA3-9044-876B-883B54F8677D}" type="slidenum">
              <a:rPr lang="uk-UA" smtClean="0">
                <a:solidFill>
                  <a:srgbClr val="000000"/>
                </a:solidFill>
              </a:rPr>
              <a:pPr/>
              <a:t>17</a:t>
            </a:fld>
            <a:endParaRPr lang="uk-UA">
              <a:solidFill>
                <a:srgbClr val="000000"/>
              </a:solidFill>
            </a:endParaRPr>
          </a:p>
        </p:txBody>
      </p:sp>
    </p:spTree>
    <p:extLst>
      <p:ext uri="{BB962C8B-B14F-4D97-AF65-F5344CB8AC3E}">
        <p14:creationId xmlns:p14="http://schemas.microsoft.com/office/powerpoint/2010/main" val="3925557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762000" y="953311"/>
            <a:ext cx="10515600" cy="774522"/>
          </a:xfrm>
        </p:spPr>
        <p:txBody>
          <a:bodyPr>
            <a:normAutofit fontScale="90000"/>
          </a:bodyPr>
          <a:lstStyle/>
          <a:p>
            <a:r>
              <a:rPr lang="fi-FI" sz="3600" b="1" kern="100" dirty="0">
                <a:effectLst/>
                <a:ea typeface="Times New Roman" panose="02020603050405020304" pitchFamily="18" charset="0"/>
                <a:cs typeface="Times New Roman" panose="02020603050405020304" pitchFamily="18" charset="0"/>
              </a:rPr>
              <a:t>Missio 1: Kestävästi menestyvä Lappi / Kestävästi elinvoimainen Lappi</a:t>
            </a:r>
            <a:br>
              <a:rPr lang="fi-FI" sz="4000" b="1" kern="100" dirty="0">
                <a:effectLst/>
                <a:ea typeface="Times New Roman" panose="02020603050405020304" pitchFamily="18" charset="0"/>
                <a:cs typeface="Times New Roman" panose="02020603050405020304" pitchFamily="18" charset="0"/>
              </a:rPr>
            </a:br>
            <a:br>
              <a:rPr lang="fi-FI" sz="4400" b="1" kern="100" dirty="0">
                <a:effectLst/>
                <a:ea typeface="Times New Roman" panose="02020603050405020304" pitchFamily="18" charset="0"/>
                <a:cs typeface="Times New Roman" panose="02020603050405020304" pitchFamily="18" charset="0"/>
              </a:rPr>
            </a:br>
            <a:endParaRPr lang="fi-FI" b="1" dirty="0"/>
          </a:p>
        </p:txBody>
      </p:sp>
      <p:sp>
        <p:nvSpPr>
          <p:cNvPr id="8" name="Sisällön paikkamerkki 7"/>
          <p:cNvSpPr>
            <a:spLocks noGrp="1"/>
          </p:cNvSpPr>
          <p:nvPr>
            <p:ph sz="half" idx="1"/>
          </p:nvPr>
        </p:nvSpPr>
        <p:spPr>
          <a:xfrm>
            <a:off x="838200" y="1773349"/>
            <a:ext cx="5181600" cy="4532313"/>
          </a:xfrm>
        </p:spPr>
        <p:txBody>
          <a:bodyPr>
            <a:normAutofit/>
          </a:bodyPr>
          <a:lstStyle/>
          <a:p>
            <a:pPr>
              <a:lnSpc>
                <a:spcPct val="150000"/>
              </a:lnSpc>
            </a:pPr>
            <a:endParaRPr lang="fi-FI" sz="3200">
              <a:solidFill>
                <a:schemeClr val="accent4">
                  <a:lumMod val="50000"/>
                </a:schemeClr>
              </a:solidFill>
            </a:endParaRPr>
          </a:p>
          <a:p>
            <a:pPr marL="0" indent="0">
              <a:buNone/>
            </a:pPr>
            <a:endParaRPr lang="fi-FI"/>
          </a:p>
        </p:txBody>
      </p:sp>
      <p:sp>
        <p:nvSpPr>
          <p:cNvPr id="2" name="Dian numeron paikkamerkki 1"/>
          <p:cNvSpPr>
            <a:spLocks noGrp="1"/>
          </p:cNvSpPr>
          <p:nvPr>
            <p:ph type="sldNum" sz="quarter" idx="12"/>
          </p:nvPr>
        </p:nvSpPr>
        <p:spPr/>
        <p:txBody>
          <a:bodyPr/>
          <a:lstStyle/>
          <a:p>
            <a:fld id="{86CB4B4D-7CA3-9044-876B-883B54F8677D}" type="slidenum">
              <a:rPr lang="uk-UA" smtClean="0"/>
              <a:pPr/>
              <a:t>18</a:t>
            </a:fld>
            <a:endParaRPr lang="uk-UA" dirty="0"/>
          </a:p>
        </p:txBody>
      </p:sp>
      <p:sp>
        <p:nvSpPr>
          <p:cNvPr id="4" name="Tekstiruutu 3"/>
          <p:cNvSpPr txBox="1"/>
          <p:nvPr/>
        </p:nvSpPr>
        <p:spPr>
          <a:xfrm>
            <a:off x="723900" y="1462064"/>
            <a:ext cx="10591800" cy="4370427"/>
          </a:xfrm>
          <a:prstGeom prst="rect">
            <a:avLst/>
          </a:prstGeom>
          <a:noFill/>
        </p:spPr>
        <p:txBody>
          <a:bodyPr wrap="square" rtlCol="0">
            <a:spAutoFit/>
          </a:bodyPr>
          <a:lstStyle/>
          <a:p>
            <a:r>
              <a:rPr lang="fi-FI" sz="1600" b="1" kern="100" dirty="0">
                <a:effectLst/>
                <a:ea typeface="Times New Roman" panose="02020603050405020304" pitchFamily="18" charset="0"/>
                <a:cs typeface="Times New Roman" panose="02020603050405020304" pitchFamily="18" charset="0"/>
              </a:rPr>
              <a:t>Kehittämistehtävä: Rakennamme kestävää kasvua ja turvaamme alueellisesti tasa-arvoista kehitystä </a:t>
            </a:r>
          </a:p>
          <a:p>
            <a:endParaRPr lang="fi-FI" sz="1600" b="1" kern="100" dirty="0">
              <a:effectLst/>
              <a:ea typeface="Times New Roman" panose="02020603050405020304" pitchFamily="18" charset="0"/>
              <a:cs typeface="Times New Roman" panose="02020603050405020304" pitchFamily="18" charset="0"/>
            </a:endParaRPr>
          </a:p>
          <a:p>
            <a:r>
              <a:rPr lang="fi-FI" sz="1600" kern="100" dirty="0">
                <a:effectLst/>
                <a:ea typeface="Aptos" panose="020B0004020202020204" pitchFamily="34" charset="0"/>
                <a:cs typeface="Arial" panose="020B0604020202020204" pitchFamily="34" charset="0"/>
              </a:rPr>
              <a:t>Lappi edistää kestävää ja vastuullista kasvua </a:t>
            </a:r>
            <a:r>
              <a:rPr lang="fi-FI" sz="1600" kern="100" dirty="0">
                <a:ea typeface="Aptos" panose="020B0004020202020204" pitchFamily="34" charset="0"/>
                <a:cs typeface="Arial" panose="020B0604020202020204" pitchFamily="34" charset="0"/>
              </a:rPr>
              <a:t>puhtaan</a:t>
            </a:r>
            <a:r>
              <a:rPr lang="fi-FI" sz="1600" kern="100" dirty="0">
                <a:effectLst/>
                <a:ea typeface="Aptos" panose="020B0004020202020204" pitchFamily="34" charset="0"/>
                <a:cs typeface="Arial" panose="020B0604020202020204" pitchFamily="34" charset="0"/>
              </a:rPr>
              <a:t> talouden, uusiutuvan energian, kaivostoiminnan ja matkailun teemoissa koko Suomen hyväksi. Varmistamme puhtaan siirtymän investointipotentiaalin toteutumista huomioiden vaikutukset väestöön, alueen kestävyyteen ja elinvoimaan, muihin elinkeinoihin sekä ilmastonmuutokseen. </a:t>
            </a:r>
          </a:p>
          <a:p>
            <a:endParaRPr lang="fi-FI" sz="1600" kern="100" dirty="0">
              <a:effectLst/>
              <a:ea typeface="Aptos" panose="020B0004020202020204" pitchFamily="34" charset="0"/>
              <a:cs typeface="Arial" panose="020B0604020202020204" pitchFamily="34" charset="0"/>
            </a:endParaRPr>
          </a:p>
          <a:p>
            <a:pPr marL="342900" indent="-342900">
              <a:buFont typeface="Arial" panose="020B0604020202020204" pitchFamily="34" charset="0"/>
              <a:buChar char="•"/>
            </a:pPr>
            <a:r>
              <a:rPr lang="fi-FI" sz="1600" dirty="0">
                <a:ea typeface="Aptos" panose="020B0004020202020204" pitchFamily="34" charset="0"/>
                <a:cs typeface="Arial" panose="020B0604020202020204" pitchFamily="34" charset="0"/>
              </a:rPr>
              <a:t>K</a:t>
            </a:r>
            <a:r>
              <a:rPr lang="fi-FI" sz="1600" dirty="0">
                <a:effectLst/>
                <a:ea typeface="Aptos" panose="020B0004020202020204" pitchFamily="34" charset="0"/>
                <a:cs typeface="Arial" panose="020B0604020202020204" pitchFamily="34" charset="0"/>
              </a:rPr>
              <a:t>asvatamme jalostusastetta, lisäämme resurssitehokkuutta ja kehitämme tuotteita vastaamaan puhtaan talouden vaatimuksiin </a:t>
            </a:r>
          </a:p>
          <a:p>
            <a:pPr marL="342900" indent="-342900">
              <a:buFont typeface="Arial" panose="020B0604020202020204" pitchFamily="34" charset="0"/>
              <a:buChar char="•"/>
            </a:pPr>
            <a:r>
              <a:rPr lang="fi-FI" sz="1600" dirty="0">
                <a:ea typeface="Aptos" panose="020B0004020202020204" pitchFamily="34" charset="0"/>
                <a:cs typeface="Arial" panose="020B0604020202020204" pitchFamily="34" charset="0"/>
              </a:rPr>
              <a:t>Kehitämme </a:t>
            </a:r>
            <a:r>
              <a:rPr lang="fi-FI" sz="1600" dirty="0">
                <a:effectLst/>
                <a:ea typeface="Aptos" panose="020B0004020202020204" pitchFamily="34" charset="0"/>
                <a:cs typeface="Arial" panose="020B0604020202020204" pitchFamily="34" charset="0"/>
              </a:rPr>
              <a:t>yritysmyönteistä toimintaympäristöä </a:t>
            </a:r>
            <a:r>
              <a:rPr lang="fi-FI" sz="1600" dirty="0">
                <a:effectLst/>
                <a:ea typeface="Aptos" panose="020B0004020202020204" pitchFamily="34" charset="0"/>
                <a:cs typeface="Times New Roman" panose="02020603050405020304" pitchFamily="18" charset="0"/>
              </a:rPr>
              <a:t> </a:t>
            </a:r>
            <a:r>
              <a:rPr lang="fi-FI" sz="1600" dirty="0">
                <a:effectLst/>
                <a:ea typeface="Aptos" panose="020B0004020202020204" pitchFamily="34" charset="0"/>
                <a:cs typeface="Arial" panose="020B0604020202020204" pitchFamily="34" charset="0"/>
              </a:rPr>
              <a:t>ja luomme edellytyksiä pk-yritysten kasvulle ja kansainvälistymiselle, sekä sujuville sukupolven- ja omistajanvaihdoksille</a:t>
            </a:r>
          </a:p>
          <a:p>
            <a:pPr marL="342900" indent="-342900">
              <a:buFont typeface="Arial" panose="020B0604020202020204" pitchFamily="34" charset="0"/>
              <a:buChar char="•"/>
            </a:pPr>
            <a:r>
              <a:rPr lang="fi-FI" sz="1600" dirty="0">
                <a:effectLst/>
                <a:ea typeface="Aptos" panose="020B0004020202020204" pitchFamily="34" charset="0"/>
                <a:cs typeface="Arial" panose="020B0604020202020204" pitchFamily="34" charset="0"/>
              </a:rPr>
              <a:t>Lappi profiloituu arktisen alueen asiantuntijana ja olosuhdeosaajana: kylmä- ja talvitestaus, arktisen alueen tutkimus, puolustusteollisuus, kaksoiskäyttö ja kaksoiskehittäminen</a:t>
            </a:r>
          </a:p>
          <a:p>
            <a:pPr marL="342900" indent="-342900">
              <a:buFont typeface="Arial" panose="020B0604020202020204" pitchFamily="34" charset="0"/>
              <a:buChar char="•"/>
            </a:pPr>
            <a:r>
              <a:rPr lang="fi-FI" sz="1600" kern="100" dirty="0">
                <a:ea typeface="Aptos" panose="020B0004020202020204" pitchFamily="34" charset="0"/>
                <a:cs typeface="Arial" panose="020B0604020202020204" pitchFamily="34" charset="0"/>
              </a:rPr>
              <a:t>S</a:t>
            </a:r>
            <a:r>
              <a:rPr lang="fi-FI" sz="1600" kern="100" dirty="0">
                <a:effectLst/>
                <a:ea typeface="Aptos" panose="020B0004020202020204" pitchFamily="34" charset="0"/>
                <a:cs typeface="Arial" panose="020B0604020202020204" pitchFamily="34" charset="0"/>
              </a:rPr>
              <a:t>aavutettavuutta kehitetään toteuttamalla Lapin liikennestrategiaa ja tiivistämällä pohjoismaista yhteistyötä</a:t>
            </a:r>
            <a:endParaRPr lang="fi-FI" sz="1600" kern="100" dirty="0">
              <a:effectLst/>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fi-FI" sz="1600" dirty="0">
                <a:ea typeface="Aptos" panose="020B0004020202020204" pitchFamily="34" charset="0"/>
                <a:cs typeface="Arial" panose="020B0604020202020204" pitchFamily="34" charset="0"/>
              </a:rPr>
              <a:t>Pidämme</a:t>
            </a:r>
            <a:r>
              <a:rPr lang="fi-FI" sz="1600" dirty="0">
                <a:effectLst/>
                <a:ea typeface="Aptos" panose="020B0004020202020204" pitchFamily="34" charset="0"/>
                <a:cs typeface="Arial" panose="020B0604020202020204" pitchFamily="34" charset="0"/>
              </a:rPr>
              <a:t> koko Lapin asuttuna ja rakennamme alueellisesti tasa-arvoista kehitystä</a:t>
            </a:r>
          </a:p>
          <a:p>
            <a:pPr marL="342900" indent="-342900">
              <a:buFont typeface="Arial" panose="020B0604020202020204" pitchFamily="34" charset="0"/>
              <a:buChar char="•"/>
            </a:pPr>
            <a:r>
              <a:rPr lang="fi-FI" sz="1600" dirty="0">
                <a:effectLst/>
                <a:ea typeface="Aptos" panose="020B0004020202020204" pitchFamily="34" charset="0"/>
                <a:cs typeface="Arial" panose="020B0604020202020204" pitchFamily="34" charset="0"/>
              </a:rPr>
              <a:t>Kaikkea elinkeinotoimintaa kehitetään kestävästi, vastuullisesti ja huomioiden sosiaalinen hyväksyttävyys</a:t>
            </a:r>
            <a:endParaRPr lang="fi-FI" sz="1600" b="1" dirty="0"/>
          </a:p>
          <a:p>
            <a:endParaRPr lang="fi-FI" sz="2000" b="1" dirty="0"/>
          </a:p>
          <a:p>
            <a:endParaRPr lang="fi-FI" dirty="0"/>
          </a:p>
        </p:txBody>
      </p:sp>
      <p:pic>
        <p:nvPicPr>
          <p:cNvPr id="3" name="Kuva 2">
            <a:extLst>
              <a:ext uri="{FF2B5EF4-FFF2-40B4-BE49-F238E27FC236}">
                <a16:creationId xmlns:a16="http://schemas.microsoft.com/office/drawing/2014/main" id="{0241FB50-A2B3-B3EC-EED6-0EFFEE88DA58}"/>
              </a:ext>
            </a:extLst>
          </p:cNvPr>
          <p:cNvPicPr>
            <a:picLocks noChangeAspect="1"/>
          </p:cNvPicPr>
          <p:nvPr/>
        </p:nvPicPr>
        <p:blipFill>
          <a:blip r:embed="rId2"/>
          <a:stretch>
            <a:fillRect/>
          </a:stretch>
        </p:blipFill>
        <p:spPr>
          <a:xfrm>
            <a:off x="5765261" y="5689061"/>
            <a:ext cx="1168939" cy="1168939"/>
          </a:xfrm>
          <a:prstGeom prst="rect">
            <a:avLst/>
          </a:prstGeom>
        </p:spPr>
      </p:pic>
      <p:pic>
        <p:nvPicPr>
          <p:cNvPr id="5" name="Kuva 4">
            <a:extLst>
              <a:ext uri="{FF2B5EF4-FFF2-40B4-BE49-F238E27FC236}">
                <a16:creationId xmlns:a16="http://schemas.microsoft.com/office/drawing/2014/main" id="{DC3294A5-F5DE-2173-CCA1-F9645EDDE110}"/>
              </a:ext>
            </a:extLst>
          </p:cNvPr>
          <p:cNvPicPr>
            <a:picLocks noChangeAspect="1"/>
          </p:cNvPicPr>
          <p:nvPr/>
        </p:nvPicPr>
        <p:blipFill>
          <a:blip r:embed="rId3"/>
          <a:stretch>
            <a:fillRect/>
          </a:stretch>
        </p:blipFill>
        <p:spPr>
          <a:xfrm>
            <a:off x="7237079" y="5710135"/>
            <a:ext cx="1126789" cy="1126789"/>
          </a:xfrm>
          <a:prstGeom prst="rect">
            <a:avLst/>
          </a:prstGeom>
        </p:spPr>
      </p:pic>
      <p:pic>
        <p:nvPicPr>
          <p:cNvPr id="6" name="Kuva 5">
            <a:extLst>
              <a:ext uri="{FF2B5EF4-FFF2-40B4-BE49-F238E27FC236}">
                <a16:creationId xmlns:a16="http://schemas.microsoft.com/office/drawing/2014/main" id="{852D080A-2CD1-6BD3-3D68-54A8D17D2D2D}"/>
              </a:ext>
            </a:extLst>
          </p:cNvPr>
          <p:cNvPicPr>
            <a:picLocks noChangeAspect="1"/>
          </p:cNvPicPr>
          <p:nvPr/>
        </p:nvPicPr>
        <p:blipFill>
          <a:blip r:embed="rId4"/>
          <a:stretch>
            <a:fillRect/>
          </a:stretch>
        </p:blipFill>
        <p:spPr>
          <a:xfrm>
            <a:off x="9493580" y="5667984"/>
            <a:ext cx="1147865" cy="1147865"/>
          </a:xfrm>
          <a:prstGeom prst="rect">
            <a:avLst/>
          </a:prstGeom>
        </p:spPr>
      </p:pic>
      <p:pic>
        <p:nvPicPr>
          <p:cNvPr id="9" name="Kuva 8">
            <a:extLst>
              <a:ext uri="{FF2B5EF4-FFF2-40B4-BE49-F238E27FC236}">
                <a16:creationId xmlns:a16="http://schemas.microsoft.com/office/drawing/2014/main" id="{E28E3EDF-8222-E244-E88D-6DA2F5110A0B}"/>
              </a:ext>
            </a:extLst>
          </p:cNvPr>
          <p:cNvPicPr>
            <a:picLocks noChangeAspect="1"/>
          </p:cNvPicPr>
          <p:nvPr/>
        </p:nvPicPr>
        <p:blipFill>
          <a:blip r:embed="rId5"/>
          <a:stretch>
            <a:fillRect/>
          </a:stretch>
        </p:blipFill>
        <p:spPr>
          <a:xfrm>
            <a:off x="4519608" y="5667984"/>
            <a:ext cx="1168940" cy="1168940"/>
          </a:xfrm>
          <a:prstGeom prst="rect">
            <a:avLst/>
          </a:prstGeom>
        </p:spPr>
      </p:pic>
      <p:pic>
        <p:nvPicPr>
          <p:cNvPr id="11" name="Kuva 10">
            <a:extLst>
              <a:ext uri="{FF2B5EF4-FFF2-40B4-BE49-F238E27FC236}">
                <a16:creationId xmlns:a16="http://schemas.microsoft.com/office/drawing/2014/main" id="{D0BAF8E1-1B91-F85E-5138-EF57F7B66BAF}"/>
              </a:ext>
            </a:extLst>
          </p:cNvPr>
          <p:cNvPicPr>
            <a:picLocks noChangeAspect="1"/>
          </p:cNvPicPr>
          <p:nvPr/>
        </p:nvPicPr>
        <p:blipFill>
          <a:blip r:embed="rId6"/>
          <a:stretch>
            <a:fillRect/>
          </a:stretch>
        </p:blipFill>
        <p:spPr>
          <a:xfrm>
            <a:off x="8488590" y="5710135"/>
            <a:ext cx="1004990" cy="1003295"/>
          </a:xfrm>
          <a:prstGeom prst="rect">
            <a:avLst/>
          </a:prstGeom>
        </p:spPr>
      </p:pic>
    </p:spTree>
    <p:extLst>
      <p:ext uri="{BB962C8B-B14F-4D97-AF65-F5344CB8AC3E}">
        <p14:creationId xmlns:p14="http://schemas.microsoft.com/office/powerpoint/2010/main" val="2377976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838200" y="365125"/>
            <a:ext cx="10515600" cy="1171845"/>
          </a:xfrm>
        </p:spPr>
        <p:txBody>
          <a:bodyPr>
            <a:normAutofit/>
          </a:bodyPr>
          <a:lstStyle/>
          <a:p>
            <a:r>
              <a:rPr lang="fi-FI" sz="3200" b="1" kern="100" dirty="0">
                <a:effectLst/>
                <a:ea typeface="Times New Roman" panose="02020603050405020304" pitchFamily="18" charset="0"/>
                <a:cs typeface="Times New Roman" panose="02020603050405020304" pitchFamily="18" charset="0"/>
              </a:rPr>
              <a:t>Missio 2: Vetovoimainen Lappi</a:t>
            </a:r>
            <a:endParaRPr lang="fi-FI" sz="3200" b="1" dirty="0"/>
          </a:p>
        </p:txBody>
      </p:sp>
      <p:sp>
        <p:nvSpPr>
          <p:cNvPr id="8" name="Sisällön paikkamerkki 7"/>
          <p:cNvSpPr>
            <a:spLocks noGrp="1"/>
          </p:cNvSpPr>
          <p:nvPr>
            <p:ph sz="half" idx="1"/>
          </p:nvPr>
        </p:nvSpPr>
        <p:spPr>
          <a:xfrm>
            <a:off x="838200" y="1773349"/>
            <a:ext cx="5181600" cy="4532313"/>
          </a:xfrm>
        </p:spPr>
        <p:txBody>
          <a:bodyPr>
            <a:normAutofit/>
          </a:bodyPr>
          <a:lstStyle/>
          <a:p>
            <a:pPr>
              <a:lnSpc>
                <a:spcPct val="150000"/>
              </a:lnSpc>
            </a:pPr>
            <a:endParaRPr lang="fi-FI" sz="3200">
              <a:solidFill>
                <a:schemeClr val="accent4">
                  <a:lumMod val="50000"/>
                </a:schemeClr>
              </a:solidFill>
            </a:endParaRPr>
          </a:p>
          <a:p>
            <a:pPr marL="0" indent="0">
              <a:buNone/>
            </a:pPr>
            <a:endParaRPr lang="fi-FI"/>
          </a:p>
        </p:txBody>
      </p:sp>
      <p:sp>
        <p:nvSpPr>
          <p:cNvPr id="2" name="Dian numeron paikkamerkki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uk-U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kstiruutu 3"/>
          <p:cNvSpPr txBox="1"/>
          <p:nvPr/>
        </p:nvSpPr>
        <p:spPr>
          <a:xfrm>
            <a:off x="772585" y="1506452"/>
            <a:ext cx="10101532"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b="1" kern="100" dirty="0">
                <a:effectLst/>
                <a:ea typeface="Times New Roman" panose="02020603050405020304" pitchFamily="18" charset="0"/>
                <a:cs typeface="Times New Roman" panose="02020603050405020304" pitchFamily="18" charset="0"/>
              </a:rPr>
              <a:t>Kehittämistehtävä: Kehitämme veto- ja pitovoimaa sekä viestimme siitä vahvalla Lappi-brändillä</a:t>
            </a:r>
          </a:p>
          <a:p>
            <a:pPr marL="0" marR="0" lvl="0" indent="0" algn="l" defTabSz="914400" rtl="0" eaLnBrk="1" fontAlgn="auto" latinLnBrk="0" hangingPunct="1">
              <a:lnSpc>
                <a:spcPct val="100000"/>
              </a:lnSpc>
              <a:spcBef>
                <a:spcPts val="0"/>
              </a:spcBef>
              <a:spcAft>
                <a:spcPts val="0"/>
              </a:spcAft>
              <a:buClrTx/>
              <a:buSzTx/>
              <a:buFontTx/>
              <a:buNone/>
              <a:tabLst/>
              <a:defRPr/>
            </a:pPr>
            <a:br>
              <a:rPr lang="fi-FI" sz="2000" b="1" kern="100" dirty="0">
                <a:effectLst/>
                <a:ea typeface="Times New Roman" panose="02020603050405020304" pitchFamily="18" charset="0"/>
                <a:cs typeface="Times New Roman" panose="02020603050405020304" pitchFamily="18" charset="0"/>
              </a:rPr>
            </a:br>
            <a:r>
              <a:rPr lang="fi-FI" dirty="0">
                <a:effectLst/>
                <a:ea typeface="Aptos" panose="020B0004020202020204" pitchFamily="34" charset="0"/>
                <a:cs typeface="Arial" panose="020B0604020202020204" pitchFamily="34" charset="0"/>
              </a:rPr>
              <a:t>Väestön väheneminen ja osaavan työvoiman puute ovat edelleen suurimmat näköpiirissä olevat haasteet Lapin kehitykselle. Tulevina vuosina on tärkeää aikaansaada muuttoliikettä Lappiin: uusia asukkaita, osaavaa työvoimaa ja investointeja.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b="1" i="0" u="none" strike="noStrike" kern="1200" cap="none" spc="0" normalizeH="0" baseline="0" noProof="0" dirty="0">
              <a:ln>
                <a:noFill/>
              </a:ln>
              <a:solidFill>
                <a:prstClr val="black"/>
              </a:solidFill>
              <a:uLnTx/>
              <a:uFillTx/>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effectLst/>
                <a:ea typeface="Aptos" panose="020B0004020202020204" pitchFamily="34" charset="0"/>
                <a:cs typeface="Arial" panose="020B0604020202020204" pitchFamily="34" charset="0"/>
              </a:rPr>
              <a:t>Vahva ja monipuolisesti Lapin mahdollisuuksista viestivä Lappi-brändi on tärkeä työkalu osaajien houkutteluun sekä Suomesta että kansainvälisesti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effectLst/>
                <a:ea typeface="Aptos" panose="020B0004020202020204" pitchFamily="34" charset="0"/>
                <a:cs typeface="Arial" panose="020B0604020202020204" pitchFamily="34" charset="0"/>
              </a:rPr>
              <a:t>Pitovoiman </a:t>
            </a:r>
            <a:r>
              <a:rPr lang="fi-FI" dirty="0">
                <a:ea typeface="Aptos" panose="020B0004020202020204" pitchFamily="34" charset="0"/>
                <a:cs typeface="Arial" panose="020B0604020202020204" pitchFamily="34" charset="0"/>
              </a:rPr>
              <a:t>kehitettäviä </a:t>
            </a:r>
            <a:r>
              <a:rPr lang="fi-FI" dirty="0">
                <a:effectLst/>
                <a:ea typeface="Aptos" panose="020B0004020202020204" pitchFamily="34" charset="0"/>
                <a:cs typeface="Arial" panose="020B0604020202020204" pitchFamily="34" charset="0"/>
              </a:rPr>
              <a:t>osa-alueita ovat mm. tarpeita vastaavien asuntojen saatavuus, peruspalvelut kuten päiväkoti, koulu ja terveydenhuolto, sekä yhteisöllisyys ja osallisuus &gt; huomio perheisiin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effectLst/>
                <a:ea typeface="Aptos" panose="020B0004020202020204" pitchFamily="34" charset="0"/>
                <a:cs typeface="Arial" panose="020B0604020202020204" pitchFamily="34" charset="0"/>
              </a:rPr>
              <a:t>Lapissa ikääntyvän väestön kokemus ja viisaus hyödynnetään työelämän voimavarana</a:t>
            </a:r>
            <a:endParaRPr kumimoji="0" lang="fi-FI" b="1"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Kuva 2">
            <a:extLst>
              <a:ext uri="{FF2B5EF4-FFF2-40B4-BE49-F238E27FC236}">
                <a16:creationId xmlns:a16="http://schemas.microsoft.com/office/drawing/2014/main" id="{094AA03B-D4C0-B3A4-BE06-F167872D0E11}"/>
              </a:ext>
            </a:extLst>
          </p:cNvPr>
          <p:cNvPicPr>
            <a:picLocks noChangeAspect="1"/>
          </p:cNvPicPr>
          <p:nvPr/>
        </p:nvPicPr>
        <p:blipFill>
          <a:blip r:embed="rId2"/>
          <a:stretch>
            <a:fillRect/>
          </a:stretch>
        </p:blipFill>
        <p:spPr>
          <a:xfrm>
            <a:off x="4815191" y="5428031"/>
            <a:ext cx="1204609" cy="1204609"/>
          </a:xfrm>
          <a:prstGeom prst="rect">
            <a:avLst/>
          </a:prstGeom>
        </p:spPr>
      </p:pic>
      <p:pic>
        <p:nvPicPr>
          <p:cNvPr id="5" name="Kuva 4">
            <a:extLst>
              <a:ext uri="{FF2B5EF4-FFF2-40B4-BE49-F238E27FC236}">
                <a16:creationId xmlns:a16="http://schemas.microsoft.com/office/drawing/2014/main" id="{02B4E84A-5059-3D28-B1D7-6992C93E515D}"/>
              </a:ext>
            </a:extLst>
          </p:cNvPr>
          <p:cNvPicPr>
            <a:picLocks noChangeAspect="1"/>
          </p:cNvPicPr>
          <p:nvPr/>
        </p:nvPicPr>
        <p:blipFill>
          <a:blip r:embed="rId3"/>
          <a:stretch>
            <a:fillRect/>
          </a:stretch>
        </p:blipFill>
        <p:spPr>
          <a:xfrm>
            <a:off x="6368650" y="5428031"/>
            <a:ext cx="1127858" cy="1127858"/>
          </a:xfrm>
          <a:prstGeom prst="rect">
            <a:avLst/>
          </a:prstGeom>
        </p:spPr>
      </p:pic>
      <p:pic>
        <p:nvPicPr>
          <p:cNvPr id="6" name="Kuva 5">
            <a:extLst>
              <a:ext uri="{FF2B5EF4-FFF2-40B4-BE49-F238E27FC236}">
                <a16:creationId xmlns:a16="http://schemas.microsoft.com/office/drawing/2014/main" id="{D7036DCA-95A5-6A21-D9C5-BD3BFB570816}"/>
              </a:ext>
            </a:extLst>
          </p:cNvPr>
          <p:cNvPicPr>
            <a:picLocks noChangeAspect="1"/>
          </p:cNvPicPr>
          <p:nvPr/>
        </p:nvPicPr>
        <p:blipFill>
          <a:blip r:embed="rId4"/>
          <a:stretch>
            <a:fillRect/>
          </a:stretch>
        </p:blipFill>
        <p:spPr>
          <a:xfrm>
            <a:off x="7845358" y="5428031"/>
            <a:ext cx="1204609" cy="1204609"/>
          </a:xfrm>
          <a:prstGeom prst="rect">
            <a:avLst/>
          </a:prstGeom>
        </p:spPr>
      </p:pic>
    </p:spTree>
    <p:extLst>
      <p:ext uri="{BB962C8B-B14F-4D97-AF65-F5344CB8AC3E}">
        <p14:creationId xmlns:p14="http://schemas.microsoft.com/office/powerpoint/2010/main" val="3150421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b="1" dirty="0"/>
              <a:t>Mikä on Lappi-sopimus?</a:t>
            </a:r>
          </a:p>
        </p:txBody>
      </p:sp>
      <p:sp>
        <p:nvSpPr>
          <p:cNvPr id="3" name="Sisällön paikkamerkki 2"/>
          <p:cNvSpPr>
            <a:spLocks noGrp="1"/>
          </p:cNvSpPr>
          <p:nvPr>
            <p:ph sz="half" idx="2"/>
          </p:nvPr>
        </p:nvSpPr>
        <p:spPr>
          <a:xfrm>
            <a:off x="665164" y="2790827"/>
            <a:ext cx="5432424" cy="3346206"/>
          </a:xfrm>
        </p:spPr>
        <p:txBody>
          <a:bodyPr>
            <a:normAutofit/>
          </a:bodyPr>
          <a:lstStyle/>
          <a:p>
            <a:pPr marL="0" indent="0" algn="ctr">
              <a:lnSpc>
                <a:spcPct val="110000"/>
              </a:lnSpc>
              <a:buNone/>
            </a:pPr>
            <a:r>
              <a:rPr lang="fi-FI" sz="3200" dirty="0"/>
              <a:t>”Lappi-sopimus määrittää tahtotilan ja toimenpiteet Lapin maakunnan kehittämiseen.”</a:t>
            </a:r>
          </a:p>
        </p:txBody>
      </p:sp>
      <p:pic>
        <p:nvPicPr>
          <p:cNvPr id="5" name="Sisällön paikkamerkki 4"/>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l="12500" r="12500"/>
          <a:stretch/>
        </p:blipFill>
        <p:spPr>
          <a:xfrm>
            <a:off x="6564115" y="1345760"/>
            <a:ext cx="4791273" cy="4791273"/>
          </a:xfrm>
        </p:spPr>
      </p:pic>
      <p:sp>
        <p:nvSpPr>
          <p:cNvPr id="6" name="Alatunnisteen paikkamerkki 5"/>
          <p:cNvSpPr>
            <a:spLocks noGrp="1"/>
          </p:cNvSpPr>
          <p:nvPr>
            <p:ph type="ftr" sz="quarter" idx="11"/>
          </p:nvPr>
        </p:nvSpPr>
        <p:spPr>
          <a:xfrm>
            <a:off x="6902351" y="6285465"/>
            <a:ext cx="4114800" cy="365125"/>
          </a:xfrm>
        </p:spPr>
        <p:txBody>
          <a:bodyPr/>
          <a:lstStyle/>
          <a:p>
            <a:r>
              <a:rPr lang="fi-FI"/>
              <a:t>Valokuva: Lapin materiaalipankki | Simo Vilhunen</a:t>
            </a:r>
          </a:p>
        </p:txBody>
      </p:sp>
      <p:sp>
        <p:nvSpPr>
          <p:cNvPr id="8" name="Dian numeron paikkamerkki 7"/>
          <p:cNvSpPr>
            <a:spLocks noGrp="1"/>
          </p:cNvSpPr>
          <p:nvPr>
            <p:ph type="sldNum" sz="quarter" idx="12"/>
          </p:nvPr>
        </p:nvSpPr>
        <p:spPr/>
        <p:txBody>
          <a:bodyPr/>
          <a:lstStyle/>
          <a:p>
            <a:fld id="{D2E238D6-2FB1-4E69-8313-FB4A65E6460F}" type="slidenum">
              <a:rPr lang="fi-FI" smtClean="0"/>
              <a:t>2</a:t>
            </a:fld>
            <a:endParaRPr lang="fi-FI"/>
          </a:p>
        </p:txBody>
      </p:sp>
    </p:spTree>
    <p:extLst>
      <p:ext uri="{BB962C8B-B14F-4D97-AF65-F5344CB8AC3E}">
        <p14:creationId xmlns:p14="http://schemas.microsoft.com/office/powerpoint/2010/main" val="1370106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780767" y="313178"/>
            <a:ext cx="10951723" cy="1015622"/>
          </a:xfrm>
        </p:spPr>
        <p:txBody>
          <a:bodyPr>
            <a:normAutofit/>
          </a:bodyPr>
          <a:lstStyle/>
          <a:p>
            <a:r>
              <a:rPr lang="fi-FI" sz="3200" b="1" kern="100" dirty="0">
                <a:effectLst/>
                <a:ea typeface="Times New Roman" panose="02020603050405020304" pitchFamily="18" charset="0"/>
                <a:cs typeface="Times New Roman" panose="02020603050405020304" pitchFamily="18" charset="0"/>
              </a:rPr>
              <a:t>Missio 3:Kilpailukykyinen ja uudistuva Lappi</a:t>
            </a:r>
            <a:endParaRPr lang="fi-FI" sz="3200" b="1" dirty="0"/>
          </a:p>
        </p:txBody>
      </p:sp>
      <p:sp>
        <p:nvSpPr>
          <p:cNvPr id="8" name="Sisällön paikkamerkki 7"/>
          <p:cNvSpPr>
            <a:spLocks noGrp="1"/>
          </p:cNvSpPr>
          <p:nvPr>
            <p:ph sz="half" idx="1"/>
          </p:nvPr>
        </p:nvSpPr>
        <p:spPr>
          <a:xfrm>
            <a:off x="838200" y="1773349"/>
            <a:ext cx="5181600" cy="4532313"/>
          </a:xfrm>
        </p:spPr>
        <p:txBody>
          <a:bodyPr>
            <a:normAutofit/>
          </a:bodyPr>
          <a:lstStyle/>
          <a:p>
            <a:pPr>
              <a:lnSpc>
                <a:spcPct val="150000"/>
              </a:lnSpc>
            </a:pPr>
            <a:endParaRPr lang="fi-FI" sz="3200">
              <a:solidFill>
                <a:schemeClr val="accent4">
                  <a:lumMod val="50000"/>
                </a:schemeClr>
              </a:solidFill>
            </a:endParaRPr>
          </a:p>
          <a:p>
            <a:pPr marL="0" indent="0">
              <a:buNone/>
            </a:pPr>
            <a:endParaRPr lang="fi-FI"/>
          </a:p>
        </p:txBody>
      </p:sp>
      <p:sp>
        <p:nvSpPr>
          <p:cNvPr id="2" name="Dian numeron paikkamerkki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uk-U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kstiruutu 3"/>
          <p:cNvSpPr txBox="1"/>
          <p:nvPr/>
        </p:nvSpPr>
        <p:spPr>
          <a:xfrm>
            <a:off x="780767" y="1289228"/>
            <a:ext cx="1095172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1" kern="100" dirty="0">
                <a:effectLst/>
                <a:ea typeface="Times New Roman" panose="02020603050405020304" pitchFamily="18" charset="0"/>
                <a:cs typeface="Times New Roman" panose="02020603050405020304" pitchFamily="18" charset="0"/>
              </a:rPr>
              <a:t>Kehittämistehtävä: Kasvatamme kilpailukykyä panostamalla osaamiseen ja vahvistamalla</a:t>
            </a:r>
            <a:br>
              <a:rPr lang="fi-FI" b="1" kern="100" dirty="0">
                <a:effectLst/>
                <a:ea typeface="Times New Roman" panose="02020603050405020304" pitchFamily="18" charset="0"/>
                <a:cs typeface="Times New Roman" panose="02020603050405020304" pitchFamily="18" charset="0"/>
              </a:rPr>
            </a:br>
            <a:r>
              <a:rPr lang="fi-FI" b="1" kern="100" dirty="0">
                <a:effectLst/>
                <a:ea typeface="Times New Roman" panose="02020603050405020304" pitchFamily="18" charset="0"/>
                <a:cs typeface="Times New Roman" panose="02020603050405020304" pitchFamily="18" charset="0"/>
              </a:rPr>
              <a:t>TKI-toimintaa</a:t>
            </a:r>
            <a:br>
              <a:rPr lang="fi-FI" b="1" kern="100" dirty="0">
                <a:effectLst/>
                <a:ea typeface="Times New Roman" panose="02020603050405020304" pitchFamily="18" charset="0"/>
                <a:cs typeface="Times New Roman" panose="02020603050405020304" pitchFamily="18" charset="0"/>
              </a:rPr>
            </a:br>
            <a:r>
              <a:rPr lang="fi-FI" dirty="0">
                <a:effectLst/>
                <a:ea typeface="Aptos" panose="020B0004020202020204" pitchFamily="34" charset="0"/>
                <a:cs typeface="Arial" panose="020B0604020202020204" pitchFamily="34" charset="0"/>
              </a:rPr>
              <a:t>Koulutus ja osaamistason nosto vastaavat omalta osaltaan osaajapulan haasteeseen ja tukevat maakunnan kehitystä. Lapissa panostetaan osaamisen kehittämiseen ennakoimalla tulevaisuuden osaamistarpeita, sekä turvaamalla ja kehittämällä koulutusmahdollisuuksia kaikilla koulutuksen tasoilla alueellisten tarpeiden mukaisesti.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effectLst/>
                <a:ea typeface="Aptos" panose="020B0004020202020204" pitchFamily="34" charset="0"/>
                <a:cs typeface="Arial" panose="020B0604020202020204" pitchFamily="34" charset="0"/>
              </a:rPr>
              <a:t>Koulutusta kehitetään ja turvataan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effectLst/>
                <a:ea typeface="Aptos" panose="020B0004020202020204" pitchFamily="34" charset="0"/>
                <a:cs typeface="Arial" panose="020B0604020202020204" pitchFamily="34" charset="0"/>
              </a:rPr>
              <a:t>TKI-toimintaa tulee kasvattaa lappilaisista lähtökohdista kansainvälisille markkinoille: Arktista olosuhdeosaamista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dirty="0">
                <a:effectLst/>
                <a:ea typeface="Aptos" panose="020B0004020202020204" pitchFamily="34" charset="0"/>
                <a:cs typeface="Arial" panose="020B0604020202020204" pitchFamily="34" charset="0"/>
              </a:rPr>
              <a:t>Lapin älykkään erikoistumisen strategia 2023–2027 ohjaa tutkimus-, kehittämis- ja innovaatiotoimintaa Lapissa</a:t>
            </a:r>
          </a:p>
          <a:p>
            <a:pPr marL="285750" indent="-285750">
              <a:buFont typeface="Arial" panose="020B0604020202020204" pitchFamily="34" charset="0"/>
              <a:buChar char="•"/>
              <a:defRPr/>
            </a:pPr>
            <a:r>
              <a:rPr lang="fi-FI" kern="100" dirty="0">
                <a:effectLst/>
                <a:ea typeface="Aptos" panose="020B0004020202020204" pitchFamily="34" charset="0"/>
                <a:cs typeface="Arial" panose="020B0604020202020204" pitchFamily="34" charset="0"/>
              </a:rPr>
              <a:t>TKI-toiminnassa yritysyhteistyötä on edelleen kehitettävä ja panostettava erityisesti innovaatioprosessin koordinointiin, konkreettisten tulosten saavuttamiseen ja innovaatioiden kaupallistamiseen </a:t>
            </a:r>
          </a:p>
          <a:p>
            <a:pPr marL="285750" indent="-285750">
              <a:buFont typeface="Arial" panose="020B0604020202020204" pitchFamily="34" charset="0"/>
              <a:buChar char="•"/>
              <a:defRPr/>
            </a:pPr>
            <a:r>
              <a:rPr lang="fi-FI" kern="100" dirty="0">
                <a:effectLst/>
                <a:ea typeface="Aptos" panose="020B0004020202020204" pitchFamily="34" charset="0"/>
                <a:cs typeface="Arial" panose="020B0604020202020204" pitchFamily="34" charset="0"/>
              </a:rPr>
              <a:t>Lapin vahvuutena TKI-toiminnassa ovat korkean osaamisen tutkimus- ja testausyksiköt sekä labrat </a:t>
            </a:r>
            <a:endParaRPr kumimoji="0" lang="fi-FI" b="1"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3" name="Kuva 2">
            <a:extLst>
              <a:ext uri="{FF2B5EF4-FFF2-40B4-BE49-F238E27FC236}">
                <a16:creationId xmlns:a16="http://schemas.microsoft.com/office/drawing/2014/main" id="{3DCFC920-D3A5-C20A-E1EB-C966673E61A8}"/>
              </a:ext>
            </a:extLst>
          </p:cNvPr>
          <p:cNvPicPr>
            <a:picLocks noChangeAspect="1"/>
          </p:cNvPicPr>
          <p:nvPr/>
        </p:nvPicPr>
        <p:blipFill>
          <a:blip r:embed="rId2"/>
          <a:stretch>
            <a:fillRect/>
          </a:stretch>
        </p:blipFill>
        <p:spPr>
          <a:xfrm>
            <a:off x="4957420" y="5503986"/>
            <a:ext cx="1238227" cy="1238227"/>
          </a:xfrm>
          <a:prstGeom prst="rect">
            <a:avLst/>
          </a:prstGeom>
        </p:spPr>
      </p:pic>
      <p:pic>
        <p:nvPicPr>
          <p:cNvPr id="5" name="Kuva 4">
            <a:extLst>
              <a:ext uri="{FF2B5EF4-FFF2-40B4-BE49-F238E27FC236}">
                <a16:creationId xmlns:a16="http://schemas.microsoft.com/office/drawing/2014/main" id="{8245FF72-7F9B-0F22-38AB-A4D9058F5FD9}"/>
              </a:ext>
            </a:extLst>
          </p:cNvPr>
          <p:cNvPicPr>
            <a:picLocks noChangeAspect="1"/>
          </p:cNvPicPr>
          <p:nvPr/>
        </p:nvPicPr>
        <p:blipFill>
          <a:blip r:embed="rId3"/>
          <a:stretch>
            <a:fillRect/>
          </a:stretch>
        </p:blipFill>
        <p:spPr>
          <a:xfrm>
            <a:off x="6314061" y="5503986"/>
            <a:ext cx="1127858" cy="1127858"/>
          </a:xfrm>
          <a:prstGeom prst="rect">
            <a:avLst/>
          </a:prstGeom>
        </p:spPr>
      </p:pic>
      <p:pic>
        <p:nvPicPr>
          <p:cNvPr id="6" name="Kuva 5">
            <a:extLst>
              <a:ext uri="{FF2B5EF4-FFF2-40B4-BE49-F238E27FC236}">
                <a16:creationId xmlns:a16="http://schemas.microsoft.com/office/drawing/2014/main" id="{EFC685B2-2820-EFF5-3509-CB9C532AB7CB}"/>
              </a:ext>
            </a:extLst>
          </p:cNvPr>
          <p:cNvPicPr>
            <a:picLocks noChangeAspect="1"/>
          </p:cNvPicPr>
          <p:nvPr/>
        </p:nvPicPr>
        <p:blipFill>
          <a:blip r:embed="rId4"/>
          <a:stretch>
            <a:fillRect/>
          </a:stretch>
        </p:blipFill>
        <p:spPr>
          <a:xfrm>
            <a:off x="7678747" y="5503986"/>
            <a:ext cx="1152177" cy="1152177"/>
          </a:xfrm>
          <a:prstGeom prst="rect">
            <a:avLst/>
          </a:prstGeom>
        </p:spPr>
      </p:pic>
    </p:spTree>
    <p:extLst>
      <p:ext uri="{BB962C8B-B14F-4D97-AF65-F5344CB8AC3E}">
        <p14:creationId xmlns:p14="http://schemas.microsoft.com/office/powerpoint/2010/main" val="3562446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838200" y="278326"/>
            <a:ext cx="10515600" cy="991923"/>
          </a:xfrm>
        </p:spPr>
        <p:txBody>
          <a:bodyPr>
            <a:normAutofit/>
          </a:bodyPr>
          <a:lstStyle/>
          <a:p>
            <a:r>
              <a:rPr lang="fi-FI" sz="3200" b="1" kern="100" dirty="0">
                <a:effectLst/>
                <a:latin typeface="+mn-lt"/>
                <a:ea typeface="Times New Roman" panose="02020603050405020304" pitchFamily="18" charset="0"/>
                <a:cs typeface="Times New Roman" panose="02020603050405020304" pitchFamily="18" charset="0"/>
              </a:rPr>
              <a:t>Missio 4: Ilmastoviisas ja luontopositiivinen Lappi</a:t>
            </a:r>
            <a:endParaRPr lang="fi-FI" sz="3200" b="1" dirty="0"/>
          </a:p>
        </p:txBody>
      </p:sp>
      <p:sp>
        <p:nvSpPr>
          <p:cNvPr id="8" name="Sisällön paikkamerkki 7"/>
          <p:cNvSpPr>
            <a:spLocks noGrp="1"/>
          </p:cNvSpPr>
          <p:nvPr>
            <p:ph sz="half" idx="1"/>
          </p:nvPr>
        </p:nvSpPr>
        <p:spPr>
          <a:xfrm>
            <a:off x="838200" y="1773349"/>
            <a:ext cx="5181600" cy="4532313"/>
          </a:xfrm>
        </p:spPr>
        <p:txBody>
          <a:bodyPr>
            <a:normAutofit/>
          </a:bodyPr>
          <a:lstStyle/>
          <a:p>
            <a:pPr>
              <a:lnSpc>
                <a:spcPct val="150000"/>
              </a:lnSpc>
            </a:pPr>
            <a:endParaRPr lang="fi-FI" sz="3200">
              <a:solidFill>
                <a:schemeClr val="accent4">
                  <a:lumMod val="50000"/>
                </a:schemeClr>
              </a:solidFill>
            </a:endParaRPr>
          </a:p>
          <a:p>
            <a:pPr marL="0" indent="0">
              <a:buNone/>
            </a:pPr>
            <a:endParaRPr lang="fi-FI"/>
          </a:p>
        </p:txBody>
      </p:sp>
      <p:sp>
        <p:nvSpPr>
          <p:cNvPr id="2" name="Dian numeron paikkamerkki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uk-UA"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kstiruutu 3"/>
          <p:cNvSpPr txBox="1"/>
          <p:nvPr/>
        </p:nvSpPr>
        <p:spPr>
          <a:xfrm>
            <a:off x="813024" y="1170477"/>
            <a:ext cx="10413551" cy="4231351"/>
          </a:xfrm>
          <a:prstGeom prst="rect">
            <a:avLst/>
          </a:prstGeom>
          <a:noFill/>
        </p:spPr>
        <p:txBody>
          <a:bodyPr wrap="square" lIns="91440" tIns="45720" rIns="91440" bIns="45720" rtlCol="0" anchor="t">
            <a:spAutoFit/>
          </a:bodyPr>
          <a:lstStyle/>
          <a:p>
            <a:pPr>
              <a:lnSpc>
                <a:spcPct val="107000"/>
              </a:lnSpc>
              <a:spcAft>
                <a:spcPts val="800"/>
              </a:spcAft>
            </a:pPr>
            <a:r>
              <a:rPr lang="fi-FI" b="1" kern="100" dirty="0">
                <a:effectLst/>
                <a:ea typeface="Times New Roman" panose="02020603050405020304" pitchFamily="18" charset="0"/>
                <a:cs typeface="Times New Roman" panose="02020603050405020304" pitchFamily="18" charset="0"/>
              </a:rPr>
              <a:t>Kehittämistehtävä: Sopeudumme ilmastonmuutokseen ja turvaamme luonnon monimuotoisuutta</a:t>
            </a:r>
            <a:br>
              <a:rPr lang="fi-FI" b="1" kern="100" dirty="0">
                <a:effectLst/>
                <a:ea typeface="Times New Roman" panose="02020603050405020304" pitchFamily="18" charset="0"/>
                <a:cs typeface="Times New Roman" panose="02020603050405020304" pitchFamily="18" charset="0"/>
              </a:rPr>
            </a:br>
            <a:r>
              <a:rPr lang="fi-FI" kern="100" dirty="0">
                <a:effectLst/>
                <a:ea typeface="Aptos" panose="020B0004020202020204" pitchFamily="34" charset="0"/>
                <a:cs typeface="Arial" panose="020B0604020202020204" pitchFamily="34" charset="0"/>
              </a:rPr>
              <a:t>Lappi pitää kiinni tavoitteesta olla hiilineutraali maakunta vuoteen 2035 mennessä</a:t>
            </a:r>
            <a:r>
              <a:rPr lang="fi-FI" kern="100" dirty="0">
                <a:ea typeface="Aptos" panose="020B0004020202020204" pitchFamily="34" charset="0"/>
                <a:cs typeface="Arial" panose="020B0604020202020204" pitchFamily="34" charset="0"/>
              </a:rPr>
              <a:t> ja tavoittelee lisäksi </a:t>
            </a:r>
            <a:r>
              <a:rPr lang="fi-FI" b="0" i="0" dirty="0">
                <a:effectLst/>
                <a:latin typeface="Aptos" panose="020B0004020202020204" pitchFamily="34" charset="0"/>
              </a:rPr>
              <a:t>80 % päästövähennyksiä vuoteen 2030 mennessä Hinku-laskentaan kuuluvissa päästöissä. Lappi pyrkii pysäyttämään</a:t>
            </a:r>
            <a:r>
              <a:rPr lang="fi-FI" kern="100" dirty="0">
                <a:effectLst/>
                <a:ea typeface="Aptos" panose="020B0004020202020204" pitchFamily="34" charset="0"/>
                <a:cs typeface="Arial" panose="020B0604020202020204" pitchFamily="34" charset="0"/>
              </a:rPr>
              <a:t> luonnon monimuotoisuuden heikkenemisen sekä edistämään luonnon vahvistumista. Teemme toimenpiteitä ilmastonmuutoksen hillitsemiseksi ja puhtaan siirtymän toteuttamiseksi mm. toteuttamalla Lapin ilmasto- ja energiastrategiaa. </a:t>
            </a:r>
          </a:p>
          <a:p>
            <a:pPr marL="285750" indent="-285750">
              <a:lnSpc>
                <a:spcPct val="107000"/>
              </a:lnSpc>
              <a:spcAft>
                <a:spcPts val="800"/>
              </a:spcAft>
              <a:buFont typeface="Arial" panose="020B0604020202020204" pitchFamily="34" charset="0"/>
              <a:buChar char="•"/>
            </a:pPr>
            <a:r>
              <a:rPr lang="fi-FI" dirty="0">
                <a:ea typeface="Aptos" panose="020B0004020202020204" pitchFamily="34" charset="0"/>
                <a:cs typeface="Arial"/>
              </a:rPr>
              <a:t>A</a:t>
            </a:r>
            <a:r>
              <a:rPr lang="fi-FI" dirty="0">
                <a:effectLst/>
                <a:ea typeface="Aptos" panose="020B0004020202020204" pitchFamily="34" charset="0"/>
                <a:cs typeface="Arial"/>
              </a:rPr>
              <a:t>rktinen alue lämpenee </a:t>
            </a:r>
            <a:r>
              <a:rPr lang="fi-FI" dirty="0">
                <a:ea typeface="Aptos" panose="020B0004020202020204" pitchFamily="34" charset="0"/>
                <a:cs typeface="Arial"/>
              </a:rPr>
              <a:t>neljä</a:t>
            </a:r>
            <a:r>
              <a:rPr lang="fi-FI" dirty="0">
                <a:effectLst/>
                <a:ea typeface="Aptos" panose="020B0004020202020204" pitchFamily="34" charset="0"/>
                <a:cs typeface="Arial"/>
              </a:rPr>
              <a:t> kertaa nopeammin kuin maapallo keskimäärin (Ilmatieteenlaitos 2022). Siksi on tärkeää kohdistaa huomiota ilmastonmuutoksen hillinnästä entistä enemmän myös sopeutumiseen. </a:t>
            </a:r>
          </a:p>
          <a:p>
            <a:pPr marL="285750" indent="-285750">
              <a:lnSpc>
                <a:spcPct val="107000"/>
              </a:lnSpc>
              <a:spcAft>
                <a:spcPts val="800"/>
              </a:spcAft>
              <a:buFont typeface="Arial" panose="020B0604020202020204" pitchFamily="34" charset="0"/>
              <a:buChar char="•"/>
            </a:pPr>
            <a:r>
              <a:rPr lang="fi-FI" kern="100" dirty="0">
                <a:ea typeface="Aptos" panose="020B0004020202020204" pitchFamily="34" charset="0"/>
                <a:cs typeface="Arial" panose="020B0604020202020204" pitchFamily="34" charset="0"/>
              </a:rPr>
              <a:t>Eniten sopeutumistarvetta on luontosidonnaisilla toimialoilla (porotalous, metsätalous, maatalous)</a:t>
            </a:r>
          </a:p>
          <a:p>
            <a:pPr marL="285750" indent="-285750">
              <a:lnSpc>
                <a:spcPct val="107000"/>
              </a:lnSpc>
              <a:spcAft>
                <a:spcPts val="800"/>
              </a:spcAft>
              <a:buFont typeface="Arial" panose="020B0604020202020204" pitchFamily="34" charset="0"/>
              <a:buChar char="•"/>
            </a:pPr>
            <a:r>
              <a:rPr lang="fi-FI" kern="100" dirty="0">
                <a:effectLst/>
                <a:ea typeface="Aptos" panose="020B0004020202020204" pitchFamily="34" charset="0"/>
                <a:cs typeface="Arial" panose="020B0604020202020204" pitchFamily="34" charset="0"/>
              </a:rPr>
              <a:t>Luonnolla on vahva itseisarvo. Luonnon itseisarvon tunnustaminen korostaa vastuuta, joka on huomioitava maankäytön suunnittelussa talouskasvun ja puhtaan siirtymän tavoittelun rinnalla</a:t>
            </a:r>
            <a:endParaRPr kumimoji="0" lang="fi-FI" b="0" i="0" u="none" strike="noStrike" kern="1200" cap="none" spc="0" normalizeH="0" baseline="0" noProof="0" dirty="0">
              <a:ln>
                <a:noFill/>
              </a:ln>
              <a:solidFill>
                <a:prstClr val="black"/>
              </a:solidFill>
              <a:effectLst/>
              <a:uLnTx/>
              <a:uFillTx/>
              <a:ea typeface="+mn-ea"/>
              <a:cs typeface="+mn-cs"/>
            </a:endParaRPr>
          </a:p>
        </p:txBody>
      </p:sp>
      <p:pic>
        <p:nvPicPr>
          <p:cNvPr id="3" name="Kuva 2">
            <a:extLst>
              <a:ext uri="{FF2B5EF4-FFF2-40B4-BE49-F238E27FC236}">
                <a16:creationId xmlns:a16="http://schemas.microsoft.com/office/drawing/2014/main" id="{62E9F861-8845-32E5-CF34-4CEA67833032}"/>
              </a:ext>
            </a:extLst>
          </p:cNvPr>
          <p:cNvPicPr>
            <a:picLocks noChangeAspect="1"/>
          </p:cNvPicPr>
          <p:nvPr/>
        </p:nvPicPr>
        <p:blipFill>
          <a:blip r:embed="rId2"/>
          <a:stretch>
            <a:fillRect/>
          </a:stretch>
        </p:blipFill>
        <p:spPr>
          <a:xfrm>
            <a:off x="6259181" y="5335981"/>
            <a:ext cx="1152244" cy="1152244"/>
          </a:xfrm>
          <a:prstGeom prst="rect">
            <a:avLst/>
          </a:prstGeom>
        </p:spPr>
      </p:pic>
      <p:pic>
        <p:nvPicPr>
          <p:cNvPr id="5" name="Kuva 4">
            <a:extLst>
              <a:ext uri="{FF2B5EF4-FFF2-40B4-BE49-F238E27FC236}">
                <a16:creationId xmlns:a16="http://schemas.microsoft.com/office/drawing/2014/main" id="{15E3719A-2A36-BA74-72CA-A67052556106}"/>
              </a:ext>
            </a:extLst>
          </p:cNvPr>
          <p:cNvPicPr>
            <a:picLocks noChangeAspect="1"/>
          </p:cNvPicPr>
          <p:nvPr/>
        </p:nvPicPr>
        <p:blipFill>
          <a:blip r:embed="rId3"/>
          <a:stretch>
            <a:fillRect/>
          </a:stretch>
        </p:blipFill>
        <p:spPr>
          <a:xfrm>
            <a:off x="8750032" y="5308546"/>
            <a:ext cx="1207113" cy="1207113"/>
          </a:xfrm>
          <a:prstGeom prst="rect">
            <a:avLst/>
          </a:prstGeom>
        </p:spPr>
      </p:pic>
      <p:pic>
        <p:nvPicPr>
          <p:cNvPr id="6" name="Kuva 5">
            <a:extLst>
              <a:ext uri="{FF2B5EF4-FFF2-40B4-BE49-F238E27FC236}">
                <a16:creationId xmlns:a16="http://schemas.microsoft.com/office/drawing/2014/main" id="{98FA4E17-A11A-C3C4-7970-F7EF1AB27FDC}"/>
              </a:ext>
            </a:extLst>
          </p:cNvPr>
          <p:cNvPicPr>
            <a:picLocks noChangeAspect="1"/>
          </p:cNvPicPr>
          <p:nvPr/>
        </p:nvPicPr>
        <p:blipFill>
          <a:blip r:embed="rId4"/>
          <a:stretch>
            <a:fillRect/>
          </a:stretch>
        </p:blipFill>
        <p:spPr>
          <a:xfrm>
            <a:off x="4952852" y="5372561"/>
            <a:ext cx="1207113" cy="1207113"/>
          </a:xfrm>
          <a:prstGeom prst="rect">
            <a:avLst/>
          </a:prstGeom>
        </p:spPr>
      </p:pic>
      <p:pic>
        <p:nvPicPr>
          <p:cNvPr id="9" name="Kuva 8">
            <a:extLst>
              <a:ext uri="{FF2B5EF4-FFF2-40B4-BE49-F238E27FC236}">
                <a16:creationId xmlns:a16="http://schemas.microsoft.com/office/drawing/2014/main" id="{DF354E2E-6C14-2965-863F-66C11CA610FA}"/>
              </a:ext>
            </a:extLst>
          </p:cNvPr>
          <p:cNvPicPr>
            <a:picLocks noChangeAspect="1"/>
          </p:cNvPicPr>
          <p:nvPr/>
        </p:nvPicPr>
        <p:blipFill>
          <a:blip r:embed="rId5"/>
          <a:stretch>
            <a:fillRect/>
          </a:stretch>
        </p:blipFill>
        <p:spPr>
          <a:xfrm>
            <a:off x="7566596" y="5374326"/>
            <a:ext cx="1152244" cy="1145261"/>
          </a:xfrm>
          <a:prstGeom prst="rect">
            <a:avLst/>
          </a:prstGeom>
        </p:spPr>
      </p:pic>
    </p:spTree>
    <p:extLst>
      <p:ext uri="{BB962C8B-B14F-4D97-AF65-F5344CB8AC3E}">
        <p14:creationId xmlns:p14="http://schemas.microsoft.com/office/powerpoint/2010/main" val="3490108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30B4174-1CCC-7380-80D2-C7B23BB02742}"/>
              </a:ext>
            </a:extLst>
          </p:cNvPr>
          <p:cNvSpPr>
            <a:spLocks noGrp="1"/>
          </p:cNvSpPr>
          <p:nvPr>
            <p:ph type="title"/>
          </p:nvPr>
        </p:nvSpPr>
        <p:spPr>
          <a:xfrm>
            <a:off x="838200" y="365126"/>
            <a:ext cx="10515600" cy="802194"/>
          </a:xfrm>
        </p:spPr>
        <p:txBody>
          <a:bodyPr>
            <a:normAutofit/>
          </a:bodyPr>
          <a:lstStyle/>
          <a:p>
            <a:r>
              <a:rPr lang="fi-FI" sz="3200" b="1" dirty="0">
                <a:effectLst/>
                <a:latin typeface="+mn-lt"/>
                <a:ea typeface="Aptos" panose="020B0004020202020204" pitchFamily="34" charset="0"/>
                <a:cs typeface="Times New Roman" panose="02020603050405020304" pitchFamily="18" charset="0"/>
              </a:rPr>
              <a:t>Missio 5</a:t>
            </a:r>
            <a:r>
              <a:rPr lang="fi-FI" sz="3200" b="1" dirty="0">
                <a:latin typeface="+mn-lt"/>
                <a:ea typeface="Aptos" panose="020B0004020202020204" pitchFamily="34" charset="0"/>
                <a:cs typeface="Times New Roman" panose="02020603050405020304" pitchFamily="18" charset="0"/>
              </a:rPr>
              <a:t>: Yhteinen Lappi</a:t>
            </a:r>
            <a:endParaRPr lang="fi-FI" sz="3200" b="1" dirty="0">
              <a:latin typeface="+mn-lt"/>
            </a:endParaRPr>
          </a:p>
        </p:txBody>
      </p:sp>
      <p:sp>
        <p:nvSpPr>
          <p:cNvPr id="3" name="Sisällön paikkamerkki 2">
            <a:extLst>
              <a:ext uri="{FF2B5EF4-FFF2-40B4-BE49-F238E27FC236}">
                <a16:creationId xmlns:a16="http://schemas.microsoft.com/office/drawing/2014/main" id="{D962249B-9BC8-9429-8459-D76E13D79A19}"/>
              </a:ext>
            </a:extLst>
          </p:cNvPr>
          <p:cNvSpPr>
            <a:spLocks noGrp="1"/>
          </p:cNvSpPr>
          <p:nvPr>
            <p:ph idx="1"/>
          </p:nvPr>
        </p:nvSpPr>
        <p:spPr>
          <a:xfrm>
            <a:off x="838200" y="1079770"/>
            <a:ext cx="10515600" cy="4338535"/>
          </a:xfrm>
        </p:spPr>
        <p:txBody>
          <a:bodyPr>
            <a:normAutofit lnSpcReduction="10000"/>
          </a:bodyPr>
          <a:lstStyle/>
          <a:p>
            <a:pPr marL="0" indent="0">
              <a:buNone/>
            </a:pPr>
            <a:r>
              <a:rPr lang="fi-FI" sz="1800" b="1" dirty="0">
                <a:effectLst/>
                <a:ea typeface="Aptos" panose="020B0004020202020204" pitchFamily="34" charset="0"/>
                <a:cs typeface="Times New Roman" panose="02020603050405020304" pitchFamily="18" charset="0"/>
              </a:rPr>
              <a:t>Kehi</a:t>
            </a:r>
            <a:r>
              <a:rPr lang="fi-FI" sz="1700" b="1" dirty="0">
                <a:effectLst/>
                <a:ea typeface="Aptos" panose="020B0004020202020204" pitchFamily="34" charset="0"/>
                <a:cs typeface="Times New Roman" panose="02020603050405020304" pitchFamily="18" charset="0"/>
              </a:rPr>
              <a:t>ttämistehtävä: Edistämme lappilaisten hyvinvointia ja yhteisöllisyyttä</a:t>
            </a:r>
          </a:p>
          <a:p>
            <a:pPr marL="0" indent="0">
              <a:buNone/>
            </a:pPr>
            <a:endParaRPr lang="fi-FI" sz="1700" b="1" dirty="0">
              <a:ea typeface="Aptos" panose="020B0004020202020204" pitchFamily="34" charset="0"/>
              <a:cs typeface="Times New Roman" panose="02020603050405020304" pitchFamily="18" charset="0"/>
            </a:endParaRPr>
          </a:p>
          <a:p>
            <a:pPr marL="0" indent="0">
              <a:buNone/>
            </a:pPr>
            <a:r>
              <a:rPr lang="fi-FI" sz="1700" dirty="0">
                <a:ea typeface="Aptos" panose="020B0004020202020204" pitchFamily="34" charset="0"/>
                <a:cs typeface="Times New Roman" panose="02020603050405020304" pitchFamily="18" charset="0"/>
              </a:rPr>
              <a:t>Väestön hyvinvointi on olennainen osa maakunnan elinvoimaa ja vetovoimaa. Hyvinvoinnin osa-alueita ovat riittävät peruspalvelut, turvallinen ja hyvinvointia tukeva elinympäristö sekä yhteisöllisyys ja osallisuus. Lapissa panostetaan terveyden edistämiseen ja sairauksien ennaltaehkäisyyn, peruspalvelujen saatavuuden turvaamiseen sekä syrjäytymisen ehkäisemiseen ja yhteisöllisyyden tukemiseen.</a:t>
            </a:r>
          </a:p>
          <a:p>
            <a:pPr marL="0" indent="0">
              <a:buNone/>
            </a:pPr>
            <a:endParaRPr lang="fi-FI" sz="1700" dirty="0">
              <a:cs typeface="Times New Roman" panose="02020603050405020304" pitchFamily="18" charset="0"/>
            </a:endParaRPr>
          </a:p>
          <a:p>
            <a:r>
              <a:rPr lang="fi-FI" sz="1700" dirty="0">
                <a:cs typeface="Times New Roman" panose="02020603050405020304" pitchFamily="18" charset="0"/>
              </a:rPr>
              <a:t>Yhteisöllisyys voimavaraksi ja hyvinvoinnin lähteeksi</a:t>
            </a:r>
          </a:p>
          <a:p>
            <a:r>
              <a:rPr lang="fi-FI" sz="1700" dirty="0">
                <a:cs typeface="Times New Roman" panose="02020603050405020304" pitchFamily="18" charset="0"/>
              </a:rPr>
              <a:t>Lapin arjen turvaa –toimintamalli</a:t>
            </a:r>
          </a:p>
          <a:p>
            <a:r>
              <a:rPr lang="fi-FI" sz="1700" dirty="0">
                <a:cs typeface="Times New Roman" panose="02020603050405020304" pitchFamily="18" charset="0"/>
              </a:rPr>
              <a:t>Peruspalvelujen turvaaminen ja alueellinen tasa-arvoisuus</a:t>
            </a:r>
          </a:p>
          <a:p>
            <a:r>
              <a:rPr lang="fi-FI" sz="1700" dirty="0">
                <a:cs typeface="Times New Roman" panose="02020603050405020304" pitchFamily="18" charset="0"/>
              </a:rPr>
              <a:t>Paikallisten oikeudet</a:t>
            </a:r>
          </a:p>
          <a:p>
            <a:pPr marL="0" indent="0">
              <a:buNone/>
            </a:pPr>
            <a:endParaRPr lang="fi-FI" sz="1700" dirty="0">
              <a:cs typeface="Times New Roman" panose="02020603050405020304" pitchFamily="18" charset="0"/>
            </a:endParaRPr>
          </a:p>
          <a:p>
            <a:pPr marL="0" indent="0">
              <a:buNone/>
            </a:pPr>
            <a:r>
              <a:rPr lang="fi-FI" sz="1700" dirty="0">
                <a:effectLst/>
                <a:ea typeface="Aptos" panose="020B0004020202020204" pitchFamily="34" charset="0"/>
                <a:cs typeface="Times New Roman" panose="02020603050405020304" pitchFamily="18" charset="0"/>
              </a:rPr>
              <a:t>”Lapin tulevaisuus tarvitsee toivorikkaan narratiivin, joka vahvistaa yhteisöllisyyttä, osallisuutta ja alueen elinvoimaa.”</a:t>
            </a:r>
          </a:p>
          <a:p>
            <a:pPr marL="0" indent="0">
              <a:buNone/>
            </a:pPr>
            <a:endParaRPr lang="fi-FI" dirty="0"/>
          </a:p>
          <a:p>
            <a:pPr marL="0" indent="0">
              <a:buNone/>
            </a:pPr>
            <a:endParaRPr lang="fi-FI" dirty="0"/>
          </a:p>
        </p:txBody>
      </p:sp>
      <p:sp>
        <p:nvSpPr>
          <p:cNvPr id="5" name="Dian numeron paikkamerkki 4">
            <a:extLst>
              <a:ext uri="{FF2B5EF4-FFF2-40B4-BE49-F238E27FC236}">
                <a16:creationId xmlns:a16="http://schemas.microsoft.com/office/drawing/2014/main" id="{C54D4A1A-8377-A93C-A2F5-242BA70E2EB8}"/>
              </a:ext>
            </a:extLst>
          </p:cNvPr>
          <p:cNvSpPr>
            <a:spLocks noGrp="1"/>
          </p:cNvSpPr>
          <p:nvPr>
            <p:ph type="sldNum" sz="quarter" idx="12"/>
          </p:nvPr>
        </p:nvSpPr>
        <p:spPr/>
        <p:txBody>
          <a:bodyPr/>
          <a:lstStyle/>
          <a:p>
            <a:fld id="{D2E238D6-2FB1-4E69-8313-FB4A65E6460F}" type="slidenum">
              <a:rPr lang="fi-FI" smtClean="0"/>
              <a:t>22</a:t>
            </a:fld>
            <a:endParaRPr lang="fi-FI"/>
          </a:p>
        </p:txBody>
      </p:sp>
      <p:pic>
        <p:nvPicPr>
          <p:cNvPr id="6" name="Kuva 5">
            <a:extLst>
              <a:ext uri="{FF2B5EF4-FFF2-40B4-BE49-F238E27FC236}">
                <a16:creationId xmlns:a16="http://schemas.microsoft.com/office/drawing/2014/main" id="{60AAE316-F185-7AD4-0B44-C9CF608F24CC}"/>
              </a:ext>
            </a:extLst>
          </p:cNvPr>
          <p:cNvPicPr>
            <a:picLocks noChangeAspect="1"/>
          </p:cNvPicPr>
          <p:nvPr/>
        </p:nvPicPr>
        <p:blipFill>
          <a:blip r:embed="rId2"/>
          <a:stretch>
            <a:fillRect/>
          </a:stretch>
        </p:blipFill>
        <p:spPr>
          <a:xfrm>
            <a:off x="5492443" y="5281112"/>
            <a:ext cx="1207113" cy="1207113"/>
          </a:xfrm>
          <a:prstGeom prst="rect">
            <a:avLst/>
          </a:prstGeom>
        </p:spPr>
      </p:pic>
      <p:pic>
        <p:nvPicPr>
          <p:cNvPr id="7" name="Kuva 6">
            <a:extLst>
              <a:ext uri="{FF2B5EF4-FFF2-40B4-BE49-F238E27FC236}">
                <a16:creationId xmlns:a16="http://schemas.microsoft.com/office/drawing/2014/main" id="{11A142F3-13F5-914D-65DE-F52F7696679B}"/>
              </a:ext>
            </a:extLst>
          </p:cNvPr>
          <p:cNvPicPr>
            <a:picLocks noChangeAspect="1"/>
          </p:cNvPicPr>
          <p:nvPr/>
        </p:nvPicPr>
        <p:blipFill>
          <a:blip r:embed="rId3"/>
          <a:stretch>
            <a:fillRect/>
          </a:stretch>
        </p:blipFill>
        <p:spPr>
          <a:xfrm>
            <a:off x="6838698" y="5281113"/>
            <a:ext cx="1127858" cy="1127858"/>
          </a:xfrm>
          <a:prstGeom prst="rect">
            <a:avLst/>
          </a:prstGeom>
        </p:spPr>
      </p:pic>
      <p:pic>
        <p:nvPicPr>
          <p:cNvPr id="8" name="Kuva 7">
            <a:extLst>
              <a:ext uri="{FF2B5EF4-FFF2-40B4-BE49-F238E27FC236}">
                <a16:creationId xmlns:a16="http://schemas.microsoft.com/office/drawing/2014/main" id="{C312FB93-D644-C01B-A4B2-46321CA5F7F9}"/>
              </a:ext>
            </a:extLst>
          </p:cNvPr>
          <p:cNvPicPr>
            <a:picLocks noChangeAspect="1"/>
          </p:cNvPicPr>
          <p:nvPr/>
        </p:nvPicPr>
        <p:blipFill>
          <a:blip r:embed="rId4"/>
          <a:stretch>
            <a:fillRect/>
          </a:stretch>
        </p:blipFill>
        <p:spPr>
          <a:xfrm>
            <a:off x="8105698" y="5281112"/>
            <a:ext cx="1127859" cy="1127859"/>
          </a:xfrm>
          <a:prstGeom prst="rect">
            <a:avLst/>
          </a:prstGeom>
        </p:spPr>
      </p:pic>
      <p:pic>
        <p:nvPicPr>
          <p:cNvPr id="9" name="Kuva 8">
            <a:extLst>
              <a:ext uri="{FF2B5EF4-FFF2-40B4-BE49-F238E27FC236}">
                <a16:creationId xmlns:a16="http://schemas.microsoft.com/office/drawing/2014/main" id="{5309EF93-F62D-FCE1-326D-7D58FE3A7A97}"/>
              </a:ext>
            </a:extLst>
          </p:cNvPr>
          <p:cNvPicPr>
            <a:picLocks noChangeAspect="1"/>
          </p:cNvPicPr>
          <p:nvPr/>
        </p:nvPicPr>
        <p:blipFill>
          <a:blip r:embed="rId5"/>
          <a:stretch>
            <a:fillRect/>
          </a:stretch>
        </p:blipFill>
        <p:spPr>
          <a:xfrm>
            <a:off x="9233557" y="5281112"/>
            <a:ext cx="1127859" cy="1127859"/>
          </a:xfrm>
          <a:prstGeom prst="rect">
            <a:avLst/>
          </a:prstGeom>
        </p:spPr>
      </p:pic>
    </p:spTree>
    <p:extLst>
      <p:ext uri="{BB962C8B-B14F-4D97-AF65-F5344CB8AC3E}">
        <p14:creationId xmlns:p14="http://schemas.microsoft.com/office/powerpoint/2010/main" val="1865269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534CC6-9B9F-E025-CC2F-F69871BED4F6}"/>
              </a:ext>
            </a:extLst>
          </p:cNvPr>
          <p:cNvSpPr>
            <a:spLocks noGrp="1"/>
          </p:cNvSpPr>
          <p:nvPr>
            <p:ph type="title"/>
          </p:nvPr>
        </p:nvSpPr>
        <p:spPr/>
        <p:txBody>
          <a:bodyPr>
            <a:normAutofit/>
          </a:bodyPr>
          <a:lstStyle/>
          <a:p>
            <a:r>
              <a:rPr lang="fi-FI" sz="4000" b="1" dirty="0"/>
              <a:t>Saamelaiskulttuuriosio</a:t>
            </a:r>
          </a:p>
        </p:txBody>
      </p:sp>
      <p:sp>
        <p:nvSpPr>
          <p:cNvPr id="3" name="Sisällön paikkamerkki 2">
            <a:extLst>
              <a:ext uri="{FF2B5EF4-FFF2-40B4-BE49-F238E27FC236}">
                <a16:creationId xmlns:a16="http://schemas.microsoft.com/office/drawing/2014/main" id="{8AF7240B-5036-E579-16B1-DB74F08E5EF8}"/>
              </a:ext>
            </a:extLst>
          </p:cNvPr>
          <p:cNvSpPr>
            <a:spLocks noGrp="1"/>
          </p:cNvSpPr>
          <p:nvPr>
            <p:ph idx="1"/>
          </p:nvPr>
        </p:nvSpPr>
        <p:spPr/>
        <p:txBody>
          <a:bodyPr>
            <a:normAutofit/>
          </a:bodyPr>
          <a:lstStyle/>
          <a:p>
            <a:r>
              <a:rPr lang="fi-FI" sz="1800" dirty="0"/>
              <a:t>Laki: ”</a:t>
            </a:r>
            <a:r>
              <a:rPr lang="fi-FI" sz="1800" dirty="0">
                <a:effectLst/>
                <a:ea typeface="Yu Mincho" panose="02020400000000000000" pitchFamily="18" charset="-128"/>
                <a:cs typeface="Arial" panose="020B0604020202020204" pitchFamily="34" charset="0"/>
              </a:rPr>
              <a:t>Lapin maakunnassa saamelaiskulttuuria koskevan osan valmistelee saamelaiskäräjät” </a:t>
            </a:r>
          </a:p>
          <a:p>
            <a:r>
              <a:rPr lang="fi-FI" sz="1800" dirty="0">
                <a:effectLst/>
                <a:ea typeface="Yu Mincho" panose="02020400000000000000" pitchFamily="18" charset="-128"/>
                <a:cs typeface="Arial" panose="020B0604020202020204" pitchFamily="34" charset="0"/>
              </a:rPr>
              <a:t>Saamelaiskulttuuriosio tulee Lappi-sopimuksen liitteeksi  </a:t>
            </a:r>
          </a:p>
          <a:p>
            <a:pPr marL="0" indent="0">
              <a:buNone/>
            </a:pPr>
            <a:endParaRPr lang="fi-FI" sz="1800" dirty="0"/>
          </a:p>
        </p:txBody>
      </p:sp>
      <p:sp>
        <p:nvSpPr>
          <p:cNvPr id="5" name="Dian numeron paikkamerkki 4">
            <a:extLst>
              <a:ext uri="{FF2B5EF4-FFF2-40B4-BE49-F238E27FC236}">
                <a16:creationId xmlns:a16="http://schemas.microsoft.com/office/drawing/2014/main" id="{513956C0-C619-6077-7B90-BED519B42669}"/>
              </a:ext>
            </a:extLst>
          </p:cNvPr>
          <p:cNvSpPr>
            <a:spLocks noGrp="1"/>
          </p:cNvSpPr>
          <p:nvPr>
            <p:ph type="sldNum" sz="quarter" idx="12"/>
          </p:nvPr>
        </p:nvSpPr>
        <p:spPr/>
        <p:txBody>
          <a:bodyPr/>
          <a:lstStyle/>
          <a:p>
            <a:fld id="{D2E238D6-2FB1-4E69-8313-FB4A65E6460F}" type="slidenum">
              <a:rPr lang="fi-FI" smtClean="0"/>
              <a:t>23</a:t>
            </a:fld>
            <a:endParaRPr lang="fi-FI"/>
          </a:p>
        </p:txBody>
      </p:sp>
    </p:spTree>
    <p:extLst>
      <p:ext uri="{BB962C8B-B14F-4D97-AF65-F5344CB8AC3E}">
        <p14:creationId xmlns:p14="http://schemas.microsoft.com/office/powerpoint/2010/main" val="3629500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037258" y="3080187"/>
            <a:ext cx="184731" cy="666786"/>
          </a:xfrm>
          <a:prstGeom prst="rect">
            <a:avLst/>
          </a:prstGeom>
        </p:spPr>
        <p:txBody>
          <a:bodyPr wrap="none">
            <a:spAutoFit/>
          </a:bodyPr>
          <a:lstStyle/>
          <a:p>
            <a:endParaRPr lang="fi-FI" sz="3733" b="1">
              <a:solidFill>
                <a:srgbClr val="000000"/>
              </a:solidFill>
              <a:latin typeface="Calibri" panose="020F0502020204030204"/>
            </a:endParaRPr>
          </a:p>
        </p:txBody>
      </p:sp>
      <p:sp>
        <p:nvSpPr>
          <p:cNvPr id="4" name="Tekstiruutu 3"/>
          <p:cNvSpPr txBox="1"/>
          <p:nvPr/>
        </p:nvSpPr>
        <p:spPr>
          <a:xfrm>
            <a:off x="4225949" y="2914345"/>
            <a:ext cx="136854" cy="711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defTabSz="609585" hangingPunct="0"/>
            <a:endParaRPr lang="fi-FI" sz="3733" b="1">
              <a:solidFill>
                <a:schemeClr val="bg1"/>
              </a:solidFill>
              <a:sym typeface="Clarendon LT Std Roman"/>
            </a:endParaRPr>
          </a:p>
        </p:txBody>
      </p:sp>
      <p:sp>
        <p:nvSpPr>
          <p:cNvPr id="5" name="Dian numeron paikkamerkki 4"/>
          <p:cNvSpPr>
            <a:spLocks noGrp="1"/>
          </p:cNvSpPr>
          <p:nvPr>
            <p:ph type="sldNum" sz="quarter" idx="10"/>
          </p:nvPr>
        </p:nvSpPr>
        <p:spPr/>
        <p:txBody>
          <a:bodyPr/>
          <a:lstStyle/>
          <a:p>
            <a:fld id="{86CB4B4D-7CA3-9044-876B-883B54F8677D}" type="slidenum">
              <a:rPr lang="uk-UA" smtClean="0">
                <a:solidFill>
                  <a:srgbClr val="FFFFFF"/>
                </a:solidFill>
              </a:rPr>
              <a:pPr/>
              <a:t>24</a:t>
            </a:fld>
            <a:endParaRPr lang="uk-UA">
              <a:solidFill>
                <a:srgbClr val="FFFFFF"/>
              </a:solidFill>
            </a:endParaRPr>
          </a:p>
        </p:txBody>
      </p:sp>
      <p:sp>
        <p:nvSpPr>
          <p:cNvPr id="7" name="Tekstin paikkamerkki 6"/>
          <p:cNvSpPr>
            <a:spLocks noGrp="1"/>
          </p:cNvSpPr>
          <p:nvPr>
            <p:ph type="body" sz="quarter" idx="12"/>
          </p:nvPr>
        </p:nvSpPr>
        <p:spPr>
          <a:xfrm>
            <a:off x="867833" y="2643236"/>
            <a:ext cx="10456333" cy="1579033"/>
          </a:xfrm>
        </p:spPr>
        <p:txBody>
          <a:bodyPr/>
          <a:lstStyle/>
          <a:p>
            <a:pPr marL="0" indent="0">
              <a:buNone/>
            </a:pPr>
            <a:r>
              <a:rPr lang="fi-FI" sz="8000" dirty="0">
                <a:solidFill>
                  <a:schemeClr val="bg1"/>
                </a:solidFill>
              </a:rPr>
              <a:t>Seuranta ja mittarit</a:t>
            </a:r>
            <a:endParaRPr lang="fi-FI" sz="8000" dirty="0">
              <a:solidFill>
                <a:schemeClr val="bg1"/>
              </a:solidFill>
              <a:sym typeface="Clarendon LT Std Roman"/>
            </a:endParaRPr>
          </a:p>
        </p:txBody>
      </p:sp>
      <p:sp>
        <p:nvSpPr>
          <p:cNvPr id="8" name="Alatunnisteen paikkamerkki 4"/>
          <p:cNvSpPr>
            <a:spLocks noGrp="1"/>
          </p:cNvSpPr>
          <p:nvPr>
            <p:ph type="ftr" sz="quarter" idx="3"/>
          </p:nvPr>
        </p:nvSpPr>
        <p:spPr>
          <a:xfrm>
            <a:off x="1292047" y="250886"/>
            <a:ext cx="9607907" cy="366183"/>
          </a:xfrm>
        </p:spPr>
        <p:txBody>
          <a:bodyPr/>
          <a:lstStyle/>
          <a:p>
            <a:r>
              <a:rPr lang="fi-FI">
                <a:solidFill>
                  <a:srgbClr val="FFFFFF"/>
                </a:solidFill>
              </a:rPr>
              <a:t>Lappi-sopimus | luonnos</a:t>
            </a:r>
          </a:p>
        </p:txBody>
      </p:sp>
    </p:spTree>
    <p:extLst>
      <p:ext uri="{BB962C8B-B14F-4D97-AF65-F5344CB8AC3E}">
        <p14:creationId xmlns:p14="http://schemas.microsoft.com/office/powerpoint/2010/main" val="7310313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DC551C51-97D2-F735-FB25-6F10E11AE9FD}"/>
              </a:ext>
            </a:extLst>
          </p:cNvPr>
          <p:cNvSpPr>
            <a:spLocks noGrp="1"/>
          </p:cNvSpPr>
          <p:nvPr>
            <p:ph type="sldNum" sz="quarter" idx="12"/>
          </p:nvPr>
        </p:nvSpPr>
        <p:spPr/>
        <p:txBody>
          <a:bodyPr/>
          <a:lstStyle/>
          <a:p>
            <a:fld id="{D2E238D6-2FB1-4E69-8313-FB4A65E6460F}" type="slidenum">
              <a:rPr lang="fi-FI" smtClean="0"/>
              <a:t>25</a:t>
            </a:fld>
            <a:endParaRPr lang="fi-FI"/>
          </a:p>
        </p:txBody>
      </p:sp>
      <p:pic>
        <p:nvPicPr>
          <p:cNvPr id="5" name="Kuva 4">
            <a:extLst>
              <a:ext uri="{FF2B5EF4-FFF2-40B4-BE49-F238E27FC236}">
                <a16:creationId xmlns:a16="http://schemas.microsoft.com/office/drawing/2014/main" id="{C42494D6-B237-9576-32D8-8C7E100C1418}"/>
              </a:ext>
            </a:extLst>
          </p:cNvPr>
          <p:cNvPicPr>
            <a:picLocks noChangeAspect="1"/>
          </p:cNvPicPr>
          <p:nvPr/>
        </p:nvPicPr>
        <p:blipFill>
          <a:blip r:embed="rId2"/>
          <a:stretch>
            <a:fillRect/>
          </a:stretch>
        </p:blipFill>
        <p:spPr>
          <a:xfrm>
            <a:off x="1025950" y="100012"/>
            <a:ext cx="10668000" cy="6657975"/>
          </a:xfrm>
          <a:prstGeom prst="rect">
            <a:avLst/>
          </a:prstGeom>
        </p:spPr>
      </p:pic>
    </p:spTree>
    <p:extLst>
      <p:ext uri="{BB962C8B-B14F-4D97-AF65-F5344CB8AC3E}">
        <p14:creationId xmlns:p14="http://schemas.microsoft.com/office/powerpoint/2010/main" val="853110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uk-UA"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kstin paikkamerkki 5"/>
          <p:cNvSpPr>
            <a:spLocks noGrp="1"/>
          </p:cNvSpPr>
          <p:nvPr>
            <p:ph type="body" sz="quarter" idx="12"/>
          </p:nvPr>
        </p:nvSpPr>
        <p:spPr>
          <a:xfrm>
            <a:off x="867832" y="1837548"/>
            <a:ext cx="10456333" cy="1579033"/>
          </a:xfrm>
        </p:spPr>
        <p:txBody>
          <a:bodyPr/>
          <a:lstStyle/>
          <a:p>
            <a:pPr marL="0" indent="0">
              <a:buNone/>
            </a:pPr>
            <a:r>
              <a:rPr lang="fi-FI" sz="9600">
                <a:solidFill>
                  <a:schemeClr val="bg1"/>
                </a:solidFill>
                <a:sym typeface="Clarendon LT Std Roman"/>
              </a:rPr>
              <a:t>Kiitos!</a:t>
            </a:r>
          </a:p>
          <a:p>
            <a:endParaRPr lang="fi-FI" sz="9600"/>
          </a:p>
        </p:txBody>
      </p:sp>
      <p:sp>
        <p:nvSpPr>
          <p:cNvPr id="2" name="Tekstiruutu 1"/>
          <p:cNvSpPr txBox="1"/>
          <p:nvPr/>
        </p:nvSpPr>
        <p:spPr>
          <a:xfrm>
            <a:off x="4176938" y="3478041"/>
            <a:ext cx="3838123" cy="19834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7733" tIns="67733" rIns="67733" bIns="67733" numCol="1" spcCol="38100" rtlCol="0" anchor="ctr">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endParaRPr kumimoji="0" lang="fi-FI" sz="3200" b="1" i="0" u="none" strike="noStrike" kern="1200" cap="none" spc="0" normalizeH="0" baseline="0" noProof="0">
              <a:ln>
                <a:noFill/>
              </a:ln>
              <a:solidFill>
                <a:srgbClr val="FFFFFF"/>
              </a:solidFill>
              <a:effectLst/>
              <a:uLnTx/>
              <a:uFillTx/>
              <a:latin typeface="Arial" panose="020B0604020202020204"/>
              <a:ea typeface="+mn-ea"/>
              <a:cs typeface="+mn-cs"/>
              <a:sym typeface="Clarendon LT Std Roman"/>
            </a:endParaRP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FFFFFF"/>
                </a:solidFill>
                <a:effectLst/>
                <a:uLnTx/>
                <a:uFillTx/>
                <a:latin typeface="Arial" panose="020B0604020202020204"/>
                <a:ea typeface="+mn-ea"/>
                <a:cs typeface="+mn-cs"/>
              </a:rPr>
              <a:t>Lisätietoja</a:t>
            </a:r>
            <a:r>
              <a:rPr kumimoji="0" lang="fi-FI" sz="2800" b="0" i="0" u="none" strike="noStrike" kern="1200" cap="none" spc="0" normalizeH="0" baseline="0" noProof="0">
                <a:ln>
                  <a:noFill/>
                </a:ln>
                <a:solidFill>
                  <a:srgbClr val="FFFFFF"/>
                </a:solidFill>
                <a:effectLst/>
                <a:uLnTx/>
                <a:uFillTx/>
                <a:latin typeface="Arial" panose="020B0604020202020204"/>
                <a:ea typeface="+mn-ea"/>
                <a:cs typeface="+mn-cs"/>
              </a:rPr>
              <a:t>:</a:t>
            </a:r>
          </a:p>
          <a:p>
            <a:pPr marL="0" marR="0" lvl="0" indent="0" algn="ctr" defTabSz="609585" rtl="0" eaLnBrk="1" fontAlgn="auto" latinLnBrk="0" hangingPunct="0">
              <a:lnSpc>
                <a:spcPct val="100000"/>
              </a:lnSpc>
              <a:spcBef>
                <a:spcPts val="0"/>
              </a:spcBef>
              <a:spcAft>
                <a:spcPts val="0"/>
              </a:spcAft>
              <a:buClrTx/>
              <a:buSzTx/>
              <a:buFontTx/>
              <a:buNone/>
              <a:tabLst/>
              <a:defRPr/>
            </a:pPr>
            <a:r>
              <a:rPr lang="fi-FI" sz="2000" b="1" err="1">
                <a:solidFill>
                  <a:srgbClr val="FFFFFF"/>
                </a:solidFill>
                <a:latin typeface="Arial" panose="020B0604020202020204"/>
              </a:rPr>
              <a:t>kehittämis</a:t>
            </a:r>
            <a:r>
              <a:rPr kumimoji="0" lang="fi-FI" sz="2000" b="1" i="0" u="none" strike="noStrike" kern="1200" cap="none" spc="0" normalizeH="0" baseline="0" noProof="0">
                <a:ln>
                  <a:noFill/>
                </a:ln>
                <a:solidFill>
                  <a:srgbClr val="FFFFFF"/>
                </a:solidFill>
                <a:effectLst/>
                <a:uLnTx/>
                <a:uFillTx/>
                <a:latin typeface="Arial" panose="020B0604020202020204"/>
                <a:ea typeface="+mn-ea"/>
                <a:cs typeface="+mn-cs"/>
              </a:rPr>
              <a:t>päällikkö Satu Luiro</a:t>
            </a: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srgbClr val="FFFFFF"/>
                </a:solidFill>
                <a:effectLst/>
                <a:uLnTx/>
                <a:uFillTx/>
                <a:latin typeface="Arial" panose="020B0604020202020204"/>
                <a:ea typeface="+mn-ea"/>
                <a:cs typeface="+mn-cs"/>
              </a:rPr>
              <a:t>satu.luiro@lapinliitto.fi</a:t>
            </a: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fi-FI" sz="2000" b="1" i="0" u="none" strike="noStrike" kern="1200" cap="none" spc="0" normalizeH="0" baseline="0" noProof="0">
                <a:ln>
                  <a:noFill/>
                </a:ln>
                <a:solidFill>
                  <a:srgbClr val="FFFFFF"/>
                </a:solidFill>
                <a:effectLst/>
                <a:uLnTx/>
                <a:uFillTx/>
                <a:latin typeface="Arial" panose="020B0604020202020204"/>
                <a:ea typeface="+mn-ea"/>
                <a:cs typeface="+mn-cs"/>
              </a:rPr>
              <a:t>p</a:t>
            </a:r>
            <a:r>
              <a:rPr kumimoji="0" lang="fi-FI" sz="2000" b="1" i="0" u="none" strike="noStrike" kern="1200" cap="none" spc="0" normalizeH="0" baseline="0" noProof="0">
                <a:ln>
                  <a:noFill/>
                </a:ln>
                <a:solidFill>
                  <a:srgbClr val="FFFFFF"/>
                </a:solidFill>
                <a:effectLst/>
                <a:uLnTx/>
                <a:uFillTx/>
                <a:latin typeface="Arial" panose="020B0604020202020204"/>
                <a:ea typeface="+mn-ea"/>
                <a:cs typeface="+mn-cs"/>
                <a:sym typeface="Clarendon LT Std Roman"/>
              </a:rPr>
              <a:t>. 0400 124 029</a:t>
            </a:r>
          </a:p>
        </p:txBody>
      </p:sp>
    </p:spTree>
    <p:extLst>
      <p:ext uri="{BB962C8B-B14F-4D97-AF65-F5344CB8AC3E}">
        <p14:creationId xmlns:p14="http://schemas.microsoft.com/office/powerpoint/2010/main" val="27501457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120314" cy="1325563"/>
          </a:xfrm>
        </p:spPr>
        <p:txBody>
          <a:bodyPr>
            <a:normAutofit/>
          </a:bodyPr>
          <a:lstStyle/>
          <a:p>
            <a:r>
              <a:rPr lang="fi-FI" b="1" dirty="0"/>
              <a:t>Lappi-sopimus on </a:t>
            </a:r>
            <a:br>
              <a:rPr lang="fi-FI" b="1" dirty="0"/>
            </a:br>
            <a:r>
              <a:rPr lang="fi-FI" b="1" dirty="0"/>
              <a:t>maakunnan kehittämisstrategia</a:t>
            </a:r>
            <a:endParaRPr lang="fi-FI" b="1" dirty="0">
              <a:solidFill>
                <a:schemeClr val="tx1"/>
              </a:solidFill>
              <a:latin typeface="+mn-lt"/>
            </a:endParaRPr>
          </a:p>
        </p:txBody>
      </p:sp>
      <p:sp>
        <p:nvSpPr>
          <p:cNvPr id="3" name="Sisällön paikkamerkki 2"/>
          <p:cNvSpPr>
            <a:spLocks noGrp="1"/>
          </p:cNvSpPr>
          <p:nvPr>
            <p:ph idx="1"/>
          </p:nvPr>
        </p:nvSpPr>
        <p:spPr>
          <a:xfrm>
            <a:off x="838200" y="1855785"/>
            <a:ext cx="10891838" cy="4002089"/>
          </a:xfrm>
        </p:spPr>
        <p:txBody>
          <a:bodyPr>
            <a:normAutofit/>
          </a:bodyPr>
          <a:lstStyle/>
          <a:p>
            <a:pPr>
              <a:buClrTx/>
            </a:pPr>
            <a:r>
              <a:rPr lang="fi-FI" sz="2133" dirty="0">
                <a:latin typeface="+mn-lt"/>
              </a:rPr>
              <a:t>Maakuntaohjelma (4 vuotta) ja maakuntasuunnitelma (pitkä tähtäin) ovat maakuntien kehittämisen lakisääteisiä asiakirjoja</a:t>
            </a:r>
          </a:p>
          <a:p>
            <a:pPr marL="0" indent="0">
              <a:buClrTx/>
              <a:buNone/>
            </a:pPr>
            <a:r>
              <a:rPr lang="fi-FI" sz="2133" b="1" dirty="0">
                <a:latin typeface="+mn-lt"/>
                <a:sym typeface="Wingdings" panose="05000000000000000000" pitchFamily="2" charset="2"/>
              </a:rPr>
              <a:t> </a:t>
            </a:r>
            <a:r>
              <a:rPr lang="fi-FI" sz="2133" b="1" dirty="0">
                <a:latin typeface="+mn-lt"/>
              </a:rPr>
              <a:t>Lapissa nämä asiakirjat ovat yhdistetty Lappi-sopimukseksi</a:t>
            </a:r>
          </a:p>
          <a:p>
            <a:pPr>
              <a:buClrTx/>
            </a:pPr>
            <a:r>
              <a:rPr lang="fi-FI" sz="2133" dirty="0">
                <a:latin typeface="+mn-lt"/>
              </a:rPr>
              <a:t>Lappi-sopimus on kehittämisstrategia, joka esittää kokonaiskuvan strategisesta kehittämisestä ja rahoituksen suuntaamisesta maakunnassa, sekä pitkän tähtäimen tulevaisuuskuvat</a:t>
            </a:r>
          </a:p>
          <a:p>
            <a:pPr>
              <a:buClrTx/>
            </a:pPr>
            <a:r>
              <a:rPr lang="fi-FI" sz="2133" dirty="0">
                <a:latin typeface="+mn-lt"/>
              </a:rPr>
              <a:t>Lappi-sopimus laaditaan laajassa yhteistyössä eri toimijoiden kesken</a:t>
            </a:r>
          </a:p>
          <a:p>
            <a:pPr>
              <a:buClrTx/>
            </a:pPr>
            <a:r>
              <a:rPr lang="fi-FI" sz="2133" dirty="0">
                <a:latin typeface="+mn-lt"/>
              </a:rPr>
              <a:t>Lappi-sopimukseen kuuluu myös saamelaiskulttuuriosio</a:t>
            </a:r>
            <a:r>
              <a:rPr lang="fi-FI" sz="2133" dirty="0"/>
              <a:t>, jonka laatii saa</a:t>
            </a:r>
            <a:r>
              <a:rPr lang="fi-FI" sz="2133" dirty="0">
                <a:latin typeface="+mn-lt"/>
              </a:rPr>
              <a:t>melaiskäräjät </a:t>
            </a:r>
          </a:p>
          <a:p>
            <a:pPr>
              <a:buClrTx/>
            </a:pPr>
            <a:r>
              <a:rPr lang="fi-FI" sz="2133" dirty="0">
                <a:latin typeface="+mn-lt"/>
              </a:rPr>
              <a:t>Lapin liiton valtuusto hyväksyy uuden </a:t>
            </a:r>
            <a:r>
              <a:rPr lang="fi-FI" sz="2133" dirty="0"/>
              <a:t>Lappi-sopimuksen loppuvuodesta</a:t>
            </a:r>
            <a:r>
              <a:rPr lang="fi-FI" sz="2133" dirty="0">
                <a:latin typeface="+mn-lt"/>
              </a:rPr>
              <a:t> 2025</a:t>
            </a:r>
          </a:p>
          <a:p>
            <a:pPr marL="0" indent="0">
              <a:buClrTx/>
              <a:buNone/>
            </a:pPr>
            <a:endParaRPr lang="fi-FI" sz="2133" dirty="0">
              <a:latin typeface="+mn-lt"/>
            </a:endParaRPr>
          </a:p>
        </p:txBody>
      </p:sp>
      <p:sp>
        <p:nvSpPr>
          <p:cNvPr id="5" name="Dian numeron paikkamerkki 4"/>
          <p:cNvSpPr>
            <a:spLocks noGrp="1"/>
          </p:cNvSpPr>
          <p:nvPr>
            <p:ph type="sldNum" sz="quarter" idx="12"/>
          </p:nvPr>
        </p:nvSpPr>
        <p:spPr/>
        <p:txBody>
          <a:bodyPr/>
          <a:lstStyle/>
          <a:p>
            <a:fld id="{D2E238D6-2FB1-4E69-8313-FB4A65E6460F}" type="slidenum">
              <a:rPr lang="fi-FI" smtClean="0"/>
              <a:t>3</a:t>
            </a:fld>
            <a:endParaRPr lang="fi-FI"/>
          </a:p>
        </p:txBody>
      </p:sp>
    </p:spTree>
    <p:extLst>
      <p:ext uri="{BB962C8B-B14F-4D97-AF65-F5344CB8AC3E}">
        <p14:creationId xmlns:p14="http://schemas.microsoft.com/office/powerpoint/2010/main" val="3230323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D54691-E3A2-401F-B1AD-7C54237B2933}"/>
              </a:ext>
            </a:extLst>
          </p:cNvPr>
          <p:cNvSpPr>
            <a:spLocks noGrp="1"/>
          </p:cNvSpPr>
          <p:nvPr>
            <p:ph type="title"/>
          </p:nvPr>
        </p:nvSpPr>
        <p:spPr>
          <a:xfrm>
            <a:off x="838200" y="169040"/>
            <a:ext cx="10515600" cy="1081935"/>
          </a:xfrm>
        </p:spPr>
        <p:txBody>
          <a:bodyPr>
            <a:normAutofit/>
          </a:bodyPr>
          <a:lstStyle/>
          <a:p>
            <a:r>
              <a:rPr lang="fi-FI" sz="4000" b="1"/>
              <a:t>Maakunnallinen suunnittelujärjestelmä</a:t>
            </a:r>
            <a:endParaRPr lang="fi-FI" sz="4000" b="1" dirty="0"/>
          </a:p>
        </p:txBody>
      </p:sp>
      <p:sp>
        <p:nvSpPr>
          <p:cNvPr id="5" name="Dian numeron paikkamerkki 4">
            <a:extLst>
              <a:ext uri="{FF2B5EF4-FFF2-40B4-BE49-F238E27FC236}">
                <a16:creationId xmlns:a16="http://schemas.microsoft.com/office/drawing/2014/main" id="{B1A15B54-5F10-47A2-0C46-823B3319A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238D6-2FB1-4E69-8313-FB4A65E6460F}" type="slidenum">
              <a:rPr kumimoji="0" lang="fi-FI"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6" name="Sisällön paikkamerkki 15">
            <a:extLst>
              <a:ext uri="{FF2B5EF4-FFF2-40B4-BE49-F238E27FC236}">
                <a16:creationId xmlns:a16="http://schemas.microsoft.com/office/drawing/2014/main" id="{6CDACAA6-CBAF-462B-9391-28F352C835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574" y="1250975"/>
            <a:ext cx="8694348" cy="4772138"/>
          </a:xfrm>
        </p:spPr>
      </p:pic>
    </p:spTree>
    <p:extLst>
      <p:ext uri="{BB962C8B-B14F-4D97-AF65-F5344CB8AC3E}">
        <p14:creationId xmlns:p14="http://schemas.microsoft.com/office/powerpoint/2010/main" val="3944274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orakulmio 1"/>
          <p:cNvSpPr/>
          <p:nvPr/>
        </p:nvSpPr>
        <p:spPr>
          <a:xfrm>
            <a:off x="3037258" y="3080187"/>
            <a:ext cx="184731" cy="666786"/>
          </a:xfrm>
          <a:prstGeom prst="rect">
            <a:avLst/>
          </a:prstGeom>
        </p:spPr>
        <p:txBody>
          <a:bodyPr wrap="none">
            <a:spAutoFit/>
          </a:bodyPr>
          <a:lstStyle/>
          <a:p>
            <a:endParaRPr lang="fi-FI" sz="3733" b="1">
              <a:solidFill>
                <a:srgbClr val="000000"/>
              </a:solidFill>
              <a:latin typeface="Calibri" panose="020F0502020204030204"/>
            </a:endParaRPr>
          </a:p>
        </p:txBody>
      </p:sp>
      <p:sp>
        <p:nvSpPr>
          <p:cNvPr id="5" name="Dian numeron paikkamerkki 4"/>
          <p:cNvSpPr>
            <a:spLocks noGrp="1"/>
          </p:cNvSpPr>
          <p:nvPr>
            <p:ph type="sldNum" sz="quarter" idx="10"/>
          </p:nvPr>
        </p:nvSpPr>
        <p:spPr/>
        <p:txBody>
          <a:bodyPr/>
          <a:lstStyle/>
          <a:p>
            <a:fld id="{86CB4B4D-7CA3-9044-876B-883B54F8677D}" type="slidenum">
              <a:rPr lang="uk-UA" smtClean="0">
                <a:solidFill>
                  <a:srgbClr val="FFFFFF"/>
                </a:solidFill>
              </a:rPr>
              <a:pPr/>
              <a:t>5</a:t>
            </a:fld>
            <a:endParaRPr lang="uk-UA">
              <a:solidFill>
                <a:srgbClr val="FFFFFF"/>
              </a:solidFill>
            </a:endParaRPr>
          </a:p>
        </p:txBody>
      </p:sp>
      <p:sp>
        <p:nvSpPr>
          <p:cNvPr id="7" name="Tekstin paikkamerkki 6"/>
          <p:cNvSpPr>
            <a:spLocks noGrp="1"/>
          </p:cNvSpPr>
          <p:nvPr>
            <p:ph type="body" sz="quarter" idx="12"/>
          </p:nvPr>
        </p:nvSpPr>
        <p:spPr>
          <a:xfrm>
            <a:off x="867833" y="2624063"/>
            <a:ext cx="10456333" cy="1579033"/>
          </a:xfrm>
        </p:spPr>
        <p:txBody>
          <a:bodyPr/>
          <a:lstStyle/>
          <a:p>
            <a:pPr marL="0" indent="0">
              <a:buNone/>
            </a:pPr>
            <a:r>
              <a:rPr lang="fi-FI" sz="8000" dirty="0">
                <a:solidFill>
                  <a:schemeClr val="bg1"/>
                </a:solidFill>
                <a:latin typeface="+mj-lt"/>
              </a:rPr>
              <a:t>Luonnosvaiheen sisältöjä</a:t>
            </a:r>
          </a:p>
          <a:p>
            <a:pPr marL="0" indent="0">
              <a:buNone/>
            </a:pPr>
            <a:endParaRPr lang="fi-FI" dirty="0">
              <a:solidFill>
                <a:schemeClr val="bg1"/>
              </a:solidFill>
            </a:endParaRPr>
          </a:p>
        </p:txBody>
      </p:sp>
      <p:sp>
        <p:nvSpPr>
          <p:cNvPr id="8" name="Alatunnisteen paikkamerkki 4"/>
          <p:cNvSpPr>
            <a:spLocks noGrp="1"/>
          </p:cNvSpPr>
          <p:nvPr>
            <p:ph type="ftr" sz="quarter" idx="3"/>
          </p:nvPr>
        </p:nvSpPr>
        <p:spPr>
          <a:xfrm>
            <a:off x="1292047" y="250886"/>
            <a:ext cx="9607907" cy="366183"/>
          </a:xfrm>
        </p:spPr>
        <p:txBody>
          <a:bodyPr/>
          <a:lstStyle/>
          <a:p>
            <a:r>
              <a:rPr lang="fi-FI">
                <a:solidFill>
                  <a:srgbClr val="FFFFFF"/>
                </a:solidFill>
              </a:rPr>
              <a:t>Lappi-sopimus | luonnos</a:t>
            </a:r>
          </a:p>
        </p:txBody>
      </p:sp>
    </p:spTree>
    <p:extLst>
      <p:ext uri="{BB962C8B-B14F-4D97-AF65-F5344CB8AC3E}">
        <p14:creationId xmlns:p14="http://schemas.microsoft.com/office/powerpoint/2010/main" val="40614989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534CC6-9B9F-E025-CC2F-F69871BED4F6}"/>
              </a:ext>
            </a:extLst>
          </p:cNvPr>
          <p:cNvSpPr>
            <a:spLocks noGrp="1"/>
          </p:cNvSpPr>
          <p:nvPr>
            <p:ph type="title"/>
          </p:nvPr>
        </p:nvSpPr>
        <p:spPr>
          <a:xfrm>
            <a:off x="283723" y="365125"/>
            <a:ext cx="3850532" cy="773011"/>
          </a:xfrm>
        </p:spPr>
        <p:txBody>
          <a:bodyPr>
            <a:normAutofit fontScale="90000"/>
          </a:bodyPr>
          <a:lstStyle/>
          <a:p>
            <a:r>
              <a:rPr lang="fi-FI" sz="4000" b="1" dirty="0"/>
              <a:t>Luonnoksen sisällysluettelo</a:t>
            </a:r>
          </a:p>
        </p:txBody>
      </p:sp>
      <p:sp>
        <p:nvSpPr>
          <p:cNvPr id="5" name="Dian numeron paikkamerkki 4">
            <a:extLst>
              <a:ext uri="{FF2B5EF4-FFF2-40B4-BE49-F238E27FC236}">
                <a16:creationId xmlns:a16="http://schemas.microsoft.com/office/drawing/2014/main" id="{513956C0-C619-6077-7B90-BED519B426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E238D6-2FB1-4E69-8313-FB4A65E6460F}" type="slidenum">
              <a:rPr kumimoji="0" lang="fi-FI"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4" name="Kuva 3">
            <a:extLst>
              <a:ext uri="{FF2B5EF4-FFF2-40B4-BE49-F238E27FC236}">
                <a16:creationId xmlns:a16="http://schemas.microsoft.com/office/drawing/2014/main" id="{0B32D5E5-B52D-5F6B-63DD-069DCCBC5AB5}"/>
              </a:ext>
            </a:extLst>
          </p:cNvPr>
          <p:cNvPicPr>
            <a:picLocks noChangeAspect="1"/>
          </p:cNvPicPr>
          <p:nvPr/>
        </p:nvPicPr>
        <p:blipFill>
          <a:blip r:embed="rId2"/>
          <a:stretch>
            <a:fillRect/>
          </a:stretch>
        </p:blipFill>
        <p:spPr>
          <a:xfrm>
            <a:off x="4330932" y="365125"/>
            <a:ext cx="6137148" cy="6195060"/>
          </a:xfrm>
          <a:prstGeom prst="rect">
            <a:avLst/>
          </a:prstGeom>
        </p:spPr>
      </p:pic>
    </p:spTree>
    <p:extLst>
      <p:ext uri="{BB962C8B-B14F-4D97-AF65-F5344CB8AC3E}">
        <p14:creationId xmlns:p14="http://schemas.microsoft.com/office/powerpoint/2010/main" val="3825065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0"/>
          </p:nvPr>
        </p:nvSpPr>
        <p:spPr/>
        <p:txBody>
          <a:bodyPr/>
          <a:lstStyle/>
          <a:p>
            <a:fld id="{86CB4B4D-7CA3-9044-876B-883B54F8677D}" type="slidenum">
              <a:rPr lang="uk-UA" smtClean="0">
                <a:solidFill>
                  <a:srgbClr val="FFFFFF"/>
                </a:solidFill>
              </a:rPr>
              <a:pPr/>
              <a:t>7</a:t>
            </a:fld>
            <a:endParaRPr lang="uk-UA">
              <a:solidFill>
                <a:srgbClr val="FFFFFF"/>
              </a:solidFill>
            </a:endParaRPr>
          </a:p>
        </p:txBody>
      </p:sp>
      <p:sp>
        <p:nvSpPr>
          <p:cNvPr id="6" name="Tekstin paikkamerkki 5"/>
          <p:cNvSpPr>
            <a:spLocks noGrp="1"/>
          </p:cNvSpPr>
          <p:nvPr>
            <p:ph type="body" sz="quarter" idx="12"/>
          </p:nvPr>
        </p:nvSpPr>
        <p:spPr>
          <a:xfrm>
            <a:off x="867833" y="2156853"/>
            <a:ext cx="10456333" cy="1579033"/>
          </a:xfrm>
        </p:spPr>
        <p:txBody>
          <a:bodyPr/>
          <a:lstStyle/>
          <a:p>
            <a:pPr marL="0" indent="0">
              <a:buNone/>
            </a:pPr>
            <a:r>
              <a:rPr lang="fi-FI" sz="8000" dirty="0">
                <a:solidFill>
                  <a:schemeClr val="bg1"/>
                </a:solidFill>
                <a:latin typeface="+mn-lt"/>
              </a:rPr>
              <a:t>Tulevaisuustarkastelu:</a:t>
            </a:r>
          </a:p>
          <a:p>
            <a:pPr marL="0" indent="0">
              <a:buNone/>
            </a:pPr>
            <a:r>
              <a:rPr lang="fi-FI" sz="8000" dirty="0">
                <a:solidFill>
                  <a:schemeClr val="bg1"/>
                </a:solidFill>
                <a:latin typeface="+mn-lt"/>
              </a:rPr>
              <a:t> </a:t>
            </a:r>
            <a:r>
              <a:rPr lang="fi-FI" sz="6000" dirty="0">
                <a:solidFill>
                  <a:schemeClr val="bg1"/>
                </a:solidFill>
                <a:latin typeface="+mn-lt"/>
              </a:rPr>
              <a:t>Lappi arktisessa toimintaympäristössä</a:t>
            </a:r>
          </a:p>
        </p:txBody>
      </p:sp>
      <p:sp>
        <p:nvSpPr>
          <p:cNvPr id="7" name="Alatunnisteen paikkamerkki 4"/>
          <p:cNvSpPr>
            <a:spLocks noGrp="1"/>
          </p:cNvSpPr>
          <p:nvPr>
            <p:ph type="ftr" sz="quarter" idx="3"/>
          </p:nvPr>
        </p:nvSpPr>
        <p:spPr/>
        <p:txBody>
          <a:bodyPr/>
          <a:lstStyle/>
          <a:p>
            <a:r>
              <a:rPr lang="fi-FI">
                <a:solidFill>
                  <a:srgbClr val="FFFFFF"/>
                </a:solidFill>
              </a:rPr>
              <a:t>Lappi-sopimus | luonnos</a:t>
            </a:r>
          </a:p>
        </p:txBody>
      </p:sp>
    </p:spTree>
    <p:extLst>
      <p:ext uri="{BB962C8B-B14F-4D97-AF65-F5344CB8AC3E}">
        <p14:creationId xmlns:p14="http://schemas.microsoft.com/office/powerpoint/2010/main" val="84767917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n numeron paikkamerkki 5"/>
          <p:cNvSpPr>
            <a:spLocks noGrp="1"/>
          </p:cNvSpPr>
          <p:nvPr>
            <p:ph type="sldNum" sz="quarter" idx="10"/>
          </p:nvPr>
        </p:nvSpPr>
        <p:spPr/>
        <p:txBody>
          <a:bodyPr/>
          <a:lstStyle/>
          <a:p>
            <a:fld id="{86CB4B4D-7CA3-9044-876B-883B54F8677D}" type="slidenum">
              <a:rPr lang="uk-UA" smtClean="0">
                <a:solidFill>
                  <a:srgbClr val="000000"/>
                </a:solidFill>
              </a:rPr>
              <a:pPr/>
              <a:t>8</a:t>
            </a:fld>
            <a:endParaRPr lang="uk-UA">
              <a:solidFill>
                <a:srgbClr val="000000"/>
              </a:solidFill>
            </a:endParaRPr>
          </a:p>
        </p:txBody>
      </p:sp>
      <p:sp>
        <p:nvSpPr>
          <p:cNvPr id="4" name="Text Placeholder 3">
            <a:extLst>
              <a:ext uri="{FF2B5EF4-FFF2-40B4-BE49-F238E27FC236}">
                <a16:creationId xmlns:a16="http://schemas.microsoft.com/office/drawing/2014/main" id="{66541306-0C97-423F-86C0-2158920A9677}"/>
              </a:ext>
            </a:extLst>
          </p:cNvPr>
          <p:cNvSpPr>
            <a:spLocks noGrp="1"/>
          </p:cNvSpPr>
          <p:nvPr>
            <p:ph type="body" sz="quarter" idx="11"/>
          </p:nvPr>
        </p:nvSpPr>
        <p:spPr>
          <a:xfrm>
            <a:off x="4591050" y="2492337"/>
            <a:ext cx="7010400" cy="3723637"/>
          </a:xfrm>
        </p:spPr>
        <p:txBody>
          <a:bodyPr/>
          <a:lstStyle/>
          <a:p>
            <a:pPr marL="228594" indent="-228594">
              <a:lnSpc>
                <a:spcPct val="100000"/>
              </a:lnSpc>
              <a:buFont typeface="Arial" panose="020B0604020202020204" pitchFamily="34" charset="0"/>
              <a:buChar char="•"/>
            </a:pPr>
            <a:r>
              <a:rPr lang="fi-FI" sz="1800" dirty="0">
                <a:solidFill>
                  <a:srgbClr val="000000"/>
                </a:solidFill>
              </a:rPr>
              <a:t>Tulevaisuustarkastelu ennakointi toimintaympäristön todennäköisiä muutoksia</a:t>
            </a:r>
          </a:p>
          <a:p>
            <a:pPr marL="228594" indent="-228594">
              <a:lnSpc>
                <a:spcPct val="100000"/>
              </a:lnSpc>
              <a:buFont typeface="Arial" panose="020B0604020202020204" pitchFamily="34" charset="0"/>
              <a:buChar char="•"/>
            </a:pPr>
            <a:r>
              <a:rPr lang="fi-FI" sz="1800" dirty="0">
                <a:solidFill>
                  <a:srgbClr val="000000"/>
                </a:solidFill>
              </a:rPr>
              <a:t>Tarkastelu toimii työkaluna Lapin kehittämistavoitteiden hahmottamisessa ja vision määrittelyssä</a:t>
            </a:r>
          </a:p>
          <a:p>
            <a:pPr marL="228594" indent="-228594">
              <a:lnSpc>
                <a:spcPct val="100000"/>
              </a:lnSpc>
              <a:buFont typeface="Arial" panose="020B0604020202020204" pitchFamily="34" charset="0"/>
              <a:buChar char="•"/>
            </a:pPr>
            <a:endParaRPr lang="fi-FI" sz="1800" dirty="0">
              <a:solidFill>
                <a:srgbClr val="000000"/>
              </a:solidFill>
            </a:endParaRPr>
          </a:p>
          <a:p>
            <a:pPr marL="285750" indent="-285750">
              <a:lnSpc>
                <a:spcPct val="100000"/>
              </a:lnSpc>
              <a:spcBef>
                <a:spcPts val="0"/>
              </a:spcBef>
              <a:buFont typeface="Arial" panose="020B0604020202020204" pitchFamily="34" charset="0"/>
              <a:buChar char="•"/>
            </a:pPr>
            <a:r>
              <a:rPr lang="fi-FI" sz="1800" kern="100" dirty="0">
                <a:effectLst/>
                <a:ea typeface="Aptos" panose="020B0004020202020204" pitchFamily="34" charset="0"/>
                <a:cs typeface="Times New Roman" panose="02020603050405020304" pitchFamily="18" charset="0"/>
              </a:rPr>
              <a:t>Työpajoissa </a:t>
            </a:r>
            <a:r>
              <a:rPr lang="fi-FI" sz="1800" kern="100" dirty="0">
                <a:ea typeface="Aptos" panose="020B0004020202020204" pitchFamily="34" charset="0"/>
                <a:cs typeface="Times New Roman" panose="02020603050405020304" pitchFamily="18" charset="0"/>
              </a:rPr>
              <a:t>on tunnistettu Lappiin vaikuttavia</a:t>
            </a:r>
            <a:r>
              <a:rPr lang="fi-FI" sz="1800" kern="100" dirty="0">
                <a:effectLst/>
                <a:ea typeface="Aptos" panose="020B0004020202020204" pitchFamily="34" charset="0"/>
                <a:cs typeface="Times New Roman" panose="02020603050405020304" pitchFamily="18" charset="0"/>
              </a:rPr>
              <a:t> muutostekijöitä:</a:t>
            </a:r>
          </a:p>
          <a:p>
            <a:pPr marL="952485" lvl="1" indent="-342900">
              <a:lnSpc>
                <a:spcPct val="100000"/>
              </a:lnSpc>
              <a:spcBef>
                <a:spcPts val="0"/>
              </a:spcBef>
              <a:buFont typeface="Aptos" panose="020B0004020202020204" pitchFamily="34" charset="0"/>
              <a:buChar char="-"/>
            </a:pPr>
            <a:r>
              <a:rPr lang="fi-FI" sz="1800" kern="100" dirty="0">
                <a:effectLst/>
                <a:ea typeface="Aptos" panose="020B0004020202020204" pitchFamily="34" charset="0"/>
                <a:cs typeface="Times New Roman" panose="02020603050405020304" pitchFamily="18" charset="0"/>
              </a:rPr>
              <a:t>väestön ikääntyminen ja väheneminen</a:t>
            </a:r>
          </a:p>
          <a:p>
            <a:pPr marL="952485" lvl="1" indent="-342900">
              <a:lnSpc>
                <a:spcPct val="100000"/>
              </a:lnSpc>
              <a:spcBef>
                <a:spcPts val="0"/>
              </a:spcBef>
              <a:buFont typeface="Aptos" panose="020B0004020202020204" pitchFamily="34" charset="0"/>
              <a:buChar char="-"/>
            </a:pPr>
            <a:r>
              <a:rPr lang="fi-FI" sz="1800" kern="100" dirty="0">
                <a:effectLst/>
                <a:ea typeface="Aptos" panose="020B0004020202020204" pitchFamily="34" charset="0"/>
                <a:cs typeface="Times New Roman" panose="02020603050405020304" pitchFamily="18" charset="0"/>
              </a:rPr>
              <a:t>ilmastonmuutos</a:t>
            </a:r>
          </a:p>
          <a:p>
            <a:pPr marL="952485" lvl="1" indent="-342900">
              <a:lnSpc>
                <a:spcPct val="100000"/>
              </a:lnSpc>
              <a:spcBef>
                <a:spcPts val="0"/>
              </a:spcBef>
              <a:buFont typeface="Aptos" panose="020B0004020202020204" pitchFamily="34" charset="0"/>
              <a:buChar char="-"/>
            </a:pPr>
            <a:r>
              <a:rPr lang="fi-FI" sz="1800" kern="100" dirty="0">
                <a:effectLst/>
                <a:ea typeface="Aptos" panose="020B0004020202020204" pitchFamily="34" charset="0"/>
                <a:cs typeface="Times New Roman" panose="02020603050405020304" pitchFamily="18" charset="0"/>
              </a:rPr>
              <a:t>arktisen alueen geopoliittisen merkityksen kasvu</a:t>
            </a:r>
          </a:p>
          <a:p>
            <a:pPr marL="952485" lvl="1" indent="-342900">
              <a:lnSpc>
                <a:spcPct val="100000"/>
              </a:lnSpc>
              <a:spcBef>
                <a:spcPts val="0"/>
              </a:spcBef>
              <a:buFont typeface="Aptos" panose="020B0004020202020204" pitchFamily="34" charset="0"/>
              <a:buChar char="-"/>
            </a:pPr>
            <a:r>
              <a:rPr lang="fi-FI" sz="1800" kern="100" dirty="0">
                <a:effectLst/>
                <a:ea typeface="Aptos" panose="020B0004020202020204" pitchFamily="34" charset="0"/>
                <a:cs typeface="Times New Roman" panose="02020603050405020304" pitchFamily="18" charset="0"/>
              </a:rPr>
              <a:t>kilpailu osaavasta työvoimasta</a:t>
            </a:r>
          </a:p>
          <a:p>
            <a:pPr marL="952485" lvl="1" indent="-342900">
              <a:lnSpc>
                <a:spcPct val="100000"/>
              </a:lnSpc>
              <a:spcBef>
                <a:spcPts val="0"/>
              </a:spcBef>
              <a:buFont typeface="Aptos" panose="020B0004020202020204" pitchFamily="34" charset="0"/>
              <a:buChar char="-"/>
            </a:pPr>
            <a:r>
              <a:rPr lang="fi-FI" sz="1800" kern="100" dirty="0">
                <a:effectLst/>
                <a:ea typeface="Aptos" panose="020B0004020202020204" pitchFamily="34" charset="0"/>
                <a:cs typeface="Times New Roman" panose="02020603050405020304" pitchFamily="18" charset="0"/>
              </a:rPr>
              <a:t>alueiden eriarvoistuminen</a:t>
            </a:r>
          </a:p>
          <a:p>
            <a:pPr>
              <a:lnSpc>
                <a:spcPct val="100000"/>
              </a:lnSpc>
            </a:pPr>
            <a:endParaRPr lang="fi-FI" dirty="0"/>
          </a:p>
        </p:txBody>
      </p:sp>
      <p:sp>
        <p:nvSpPr>
          <p:cNvPr id="3" name="Tekstin paikkamerkki 2"/>
          <p:cNvSpPr>
            <a:spLocks noGrp="1"/>
          </p:cNvSpPr>
          <p:nvPr>
            <p:ph type="body" sz="quarter" idx="12"/>
          </p:nvPr>
        </p:nvSpPr>
        <p:spPr>
          <a:xfrm>
            <a:off x="465752" y="403693"/>
            <a:ext cx="11525251" cy="1579033"/>
          </a:xfrm>
        </p:spPr>
        <p:txBody>
          <a:bodyPr/>
          <a:lstStyle/>
          <a:p>
            <a:pPr marL="0" indent="0">
              <a:lnSpc>
                <a:spcPct val="100000"/>
              </a:lnSpc>
              <a:buNone/>
            </a:pPr>
            <a:r>
              <a:rPr lang="fi-FI" sz="4000" spc="0" dirty="0">
                <a:latin typeface="+mj-lt"/>
              </a:rPr>
              <a:t>Tulevaisuustarkastelu maakuntasuunnitelman pohjana, viitoittamassa tietä visioon</a:t>
            </a:r>
          </a:p>
        </p:txBody>
      </p:sp>
      <p:pic>
        <p:nvPicPr>
          <p:cNvPr id="8" name="Kuva 7"/>
          <p:cNvPicPr>
            <a:picLocks noChangeAspect="1"/>
          </p:cNvPicPr>
          <p:nvPr/>
        </p:nvPicPr>
        <p:blipFill rotWithShape="1">
          <a:blip r:embed="rId2" cstate="print">
            <a:extLst>
              <a:ext uri="{28A0092B-C50C-407E-A947-70E740481C1C}">
                <a14:useLocalDpi xmlns:a14="http://schemas.microsoft.com/office/drawing/2010/main" val="0"/>
              </a:ext>
            </a:extLst>
          </a:blip>
          <a:srcRect l="4595" t="-213" r="28745" b="213"/>
          <a:stretch/>
        </p:blipFill>
        <p:spPr>
          <a:xfrm>
            <a:off x="465753" y="2183513"/>
            <a:ext cx="3933796" cy="3933796"/>
          </a:xfrm>
          <a:prstGeom prst="ellipse">
            <a:avLst/>
          </a:prstGeom>
        </p:spPr>
      </p:pic>
      <p:sp>
        <p:nvSpPr>
          <p:cNvPr id="9" name="Alatunnisteen paikkamerkki 5"/>
          <p:cNvSpPr>
            <a:spLocks noGrp="1"/>
          </p:cNvSpPr>
          <p:nvPr>
            <p:ph type="ftr" sz="quarter" idx="11"/>
          </p:nvPr>
        </p:nvSpPr>
        <p:spPr>
          <a:xfrm>
            <a:off x="743858" y="6302767"/>
            <a:ext cx="3377586" cy="370915"/>
          </a:xfrm>
        </p:spPr>
        <p:txBody>
          <a:bodyPr/>
          <a:lstStyle/>
          <a:p>
            <a:r>
              <a:rPr lang="fi-FI" sz="1200">
                <a:solidFill>
                  <a:schemeClr val="accent3"/>
                </a:solidFill>
              </a:rPr>
              <a:t>Valokuva: Lapin materiaalipankki | </a:t>
            </a:r>
            <a:r>
              <a:rPr lang="fi-FI" sz="1200" err="1">
                <a:solidFill>
                  <a:schemeClr val="accent3"/>
                </a:solidFill>
              </a:rPr>
              <a:t>Rayann</a:t>
            </a:r>
            <a:r>
              <a:rPr lang="fi-FI" sz="1200">
                <a:solidFill>
                  <a:schemeClr val="accent3"/>
                </a:solidFill>
              </a:rPr>
              <a:t> </a:t>
            </a:r>
            <a:r>
              <a:rPr lang="fi-FI" sz="1200" err="1">
                <a:solidFill>
                  <a:schemeClr val="accent3"/>
                </a:solidFill>
              </a:rPr>
              <a:t>Elzein</a:t>
            </a:r>
            <a:endParaRPr lang="fi-FI" sz="1200">
              <a:solidFill>
                <a:schemeClr val="accent3"/>
              </a:solidFill>
            </a:endParaRPr>
          </a:p>
        </p:txBody>
      </p:sp>
    </p:spTree>
    <p:extLst>
      <p:ext uri="{BB962C8B-B14F-4D97-AF65-F5344CB8AC3E}">
        <p14:creationId xmlns:p14="http://schemas.microsoft.com/office/powerpoint/2010/main" val="13345455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838200" y="390649"/>
            <a:ext cx="10515600" cy="1325563"/>
          </a:xfrm>
        </p:spPr>
        <p:txBody>
          <a:bodyPr>
            <a:normAutofit/>
          </a:bodyPr>
          <a:lstStyle/>
          <a:p>
            <a:r>
              <a:rPr lang="fi-FI" b="1" dirty="0"/>
              <a:t>Lappi arktisessa toimintaympäristössä</a:t>
            </a:r>
          </a:p>
        </p:txBody>
      </p:sp>
      <p:sp>
        <p:nvSpPr>
          <p:cNvPr id="8" name="Sisällön paikkamerkki 7"/>
          <p:cNvSpPr>
            <a:spLocks noGrp="1"/>
          </p:cNvSpPr>
          <p:nvPr>
            <p:ph idx="1"/>
          </p:nvPr>
        </p:nvSpPr>
        <p:spPr/>
        <p:txBody>
          <a:bodyPr>
            <a:normAutofit/>
          </a:bodyPr>
          <a:lstStyle/>
          <a:p>
            <a:pPr>
              <a:lnSpc>
                <a:spcPct val="100000"/>
              </a:lnSpc>
              <a:spcBef>
                <a:spcPts val="0"/>
              </a:spcBef>
            </a:pPr>
            <a:r>
              <a:rPr lang="fi-FI" sz="1800" dirty="0">
                <a:sym typeface="Clarendon LT Std Roman"/>
              </a:rPr>
              <a:t>Arktisuus ja kansainvälisyys ovat luonnollinen osa lappilaisten arkea kaikilla elämän osa-alueilla. Lappilaiset ovat toiminnassaan sopeutuneet ympäröivään luontoon ja arktisiin olosuhteisiin. Lapissa on myös Euroopan unionin ainoa virallisesti tunnustettu alkuperäiskansa, saamelaiset. </a:t>
            </a:r>
          </a:p>
          <a:p>
            <a:pPr marL="0" indent="0">
              <a:lnSpc>
                <a:spcPct val="100000"/>
              </a:lnSpc>
              <a:spcBef>
                <a:spcPts val="0"/>
              </a:spcBef>
              <a:buNone/>
            </a:pPr>
            <a:endParaRPr lang="fi-FI" sz="1800" dirty="0">
              <a:sym typeface="Clarendon LT Std Roman"/>
            </a:endParaRPr>
          </a:p>
          <a:p>
            <a:pPr>
              <a:lnSpc>
                <a:spcPct val="100000"/>
              </a:lnSpc>
              <a:spcBef>
                <a:spcPts val="0"/>
              </a:spcBef>
            </a:pPr>
            <a:r>
              <a:rPr lang="fi-FI" sz="1800" dirty="0">
                <a:sym typeface="Clarendon LT Std Roman"/>
              </a:rPr>
              <a:t>Geopolitiikan muutosten myötä Lapin strateginen asema on korostunut: NATO-jäsenyys, DCA-yhteistyö, huoltovarmuus, saavutettavuus, pohjoismainen yhteistyö, kaksoiskäyttö ja kaksoiskehittäminen jne. </a:t>
            </a:r>
          </a:p>
          <a:p>
            <a:pPr marL="0" indent="0">
              <a:lnSpc>
                <a:spcPct val="100000"/>
              </a:lnSpc>
              <a:spcBef>
                <a:spcPts val="0"/>
              </a:spcBef>
              <a:buNone/>
            </a:pPr>
            <a:endParaRPr lang="fi-FI" sz="1800" dirty="0">
              <a:sym typeface="Clarendon LT Std Roman"/>
            </a:endParaRPr>
          </a:p>
          <a:p>
            <a:pPr>
              <a:lnSpc>
                <a:spcPct val="100000"/>
              </a:lnSpc>
              <a:spcBef>
                <a:spcPts val="0"/>
              </a:spcBef>
              <a:buFont typeface="Wingdings" panose="05000000000000000000" pitchFamily="2" charset="2"/>
              <a:buChar char="Ø"/>
            </a:pPr>
            <a:r>
              <a:rPr lang="fi-FI" sz="1800" b="1" dirty="0">
                <a:sym typeface="Clarendon LT Std Roman"/>
              </a:rPr>
              <a:t>Lappi haluaa toimia aktiivisesti arktisen alueen yhteistyössä, edistää alueen kestävää kehitystä ja profiloitua arktisten olosuhteiden huippuosaajana</a:t>
            </a:r>
          </a:p>
        </p:txBody>
      </p:sp>
      <p:sp>
        <p:nvSpPr>
          <p:cNvPr id="2" name="Dian numeron paikkamerkki 1"/>
          <p:cNvSpPr>
            <a:spLocks noGrp="1"/>
          </p:cNvSpPr>
          <p:nvPr>
            <p:ph type="sldNum" sz="quarter" idx="4294967295"/>
          </p:nvPr>
        </p:nvSpPr>
        <p:spPr>
          <a:xfrm>
            <a:off x="9448800" y="612298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uk-UA"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uk-UA"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47162815"/>
      </p:ext>
    </p:extLst>
  </p:cSld>
  <p:clrMapOvr>
    <a:masterClrMapping/>
  </p:clrMapOvr>
</p:sld>
</file>

<file path=ppt/theme/theme1.xml><?xml version="1.0" encoding="utf-8"?>
<a:theme xmlns:a="http://schemas.openxmlformats.org/drawingml/2006/main" name="Office-teema">
  <a:themeElements>
    <a:clrScheme name="Lapin liitto">
      <a:dk1>
        <a:sysClr val="windowText" lastClr="000000"/>
      </a:dk1>
      <a:lt1>
        <a:srgbClr val="FFFFFF"/>
      </a:lt1>
      <a:dk2>
        <a:srgbClr val="000000"/>
      </a:dk2>
      <a:lt2>
        <a:srgbClr val="FFFFFF"/>
      </a:lt2>
      <a:accent1>
        <a:srgbClr val="00AEEF"/>
      </a:accent1>
      <a:accent2>
        <a:srgbClr val="F7941E"/>
      </a:accent2>
      <a:accent3>
        <a:srgbClr val="9D9D9D"/>
      </a:accent3>
      <a:accent4>
        <a:srgbClr val="FFEB2C"/>
      </a:accent4>
      <a:accent5>
        <a:srgbClr val="B37AB4"/>
      </a:accent5>
      <a:accent6>
        <a:srgbClr val="F287B7"/>
      </a:accent6>
      <a:hlink>
        <a:srgbClr val="72BF44"/>
      </a:hlink>
      <a:folHlink>
        <a:srgbClr val="ED1C2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1" id="{AB41A8BA-1019-4D1A-BF0E-79614892B6B1}" vid="{020CDC58-231E-4264-835C-AD81C16F143D}"/>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b45377-996f-4ea2-94ad-ca042374adf3">
      <Terms xmlns="http://schemas.microsoft.com/office/infopath/2007/PartnerControls"/>
    </lcf76f155ced4ddcb4097134ff3c332f>
    <TaxCatchAll xmlns="9bf396f4-e7ae-4dfe-820c-41a63d06fb4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14C48E9FA369A6479373955332C019B0" ma:contentTypeVersion="16" ma:contentTypeDescription="Luo uusi asiakirja." ma:contentTypeScope="" ma:versionID="f94fc261b124293b98cbb3968da5bbb7">
  <xsd:schema xmlns:xsd="http://www.w3.org/2001/XMLSchema" xmlns:xs="http://www.w3.org/2001/XMLSchema" xmlns:p="http://schemas.microsoft.com/office/2006/metadata/properties" xmlns:ns2="0bb45377-996f-4ea2-94ad-ca042374adf3" xmlns:ns3="9bf396f4-e7ae-4dfe-820c-41a63d06fb4b" targetNamespace="http://schemas.microsoft.com/office/2006/metadata/properties" ma:root="true" ma:fieldsID="4679cf852131ecee558fa5857190e03c" ns2:_="" ns3:_="">
    <xsd:import namespace="0bb45377-996f-4ea2-94ad-ca042374adf3"/>
    <xsd:import namespace="9bf396f4-e7ae-4dfe-820c-41a63d06fb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b45377-996f-4ea2-94ad-ca042374ad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b64ba79d-510f-428e-88f0-082d14826cfc" ma:termSetId="09814cd3-568e-fe90-9814-8d621ff8fb84" ma:anchorId="fba54fb3-c3e1-fe81-a776-ca4b69148c4d" ma:open="true" ma:isKeyword="false">
      <xsd:complexType>
        <xsd:sequence>
          <xsd:element ref="pc:Terms" minOccurs="0" maxOccurs="1"/>
        </xsd:sequence>
      </xsd:complex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f396f4-e7ae-4dfe-820c-41a63d06fb4b"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15685e65-12e1-42ad-b3b9-09a84f58be55}" ma:internalName="TaxCatchAll" ma:showField="CatchAllData" ma:web="9bf396f4-e7ae-4dfe-820c-41a63d06fb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45A25C-9D41-44C8-B501-880D3D057BDD}">
  <ds:schemaRefs>
    <ds:schemaRef ds:uri="http://purl.org/dc/dcmitype/"/>
    <ds:schemaRef ds:uri="http://schemas.openxmlformats.org/package/2006/metadata/core-properties"/>
    <ds:schemaRef ds:uri="9bf396f4-e7ae-4dfe-820c-41a63d06fb4b"/>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0bb45377-996f-4ea2-94ad-ca042374adf3"/>
    <ds:schemaRef ds:uri="http://www.w3.org/XML/1998/namespace"/>
  </ds:schemaRefs>
</ds:datastoreItem>
</file>

<file path=customXml/itemProps2.xml><?xml version="1.0" encoding="utf-8"?>
<ds:datastoreItem xmlns:ds="http://schemas.openxmlformats.org/officeDocument/2006/customXml" ds:itemID="{4638B46D-5709-49A4-A674-EECF65B28F1B}">
  <ds:schemaRefs>
    <ds:schemaRef ds:uri="http://schemas.microsoft.com/sharepoint/v3/contenttype/forms"/>
  </ds:schemaRefs>
</ds:datastoreItem>
</file>

<file path=customXml/itemProps3.xml><?xml version="1.0" encoding="utf-8"?>
<ds:datastoreItem xmlns:ds="http://schemas.openxmlformats.org/officeDocument/2006/customXml" ds:itemID="{C43A54EB-F425-487A-ABDD-BC12DC2315F9}">
  <ds:schemaRefs>
    <ds:schemaRef ds:uri="0bb45377-996f-4ea2-94ad-ca042374adf3"/>
    <ds:schemaRef ds:uri="9bf396f4-e7ae-4dfe-820c-41a63d06f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Lapin liiton PowerPoint-malli 2021</Template>
  <TotalTime>347</TotalTime>
  <Words>1318</Words>
  <Application>Microsoft Office PowerPoint</Application>
  <PresentationFormat>Laajakuva</PresentationFormat>
  <Paragraphs>179</Paragraphs>
  <Slides>26</Slides>
  <Notes>4</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26</vt:i4>
      </vt:variant>
    </vt:vector>
  </HeadingPairs>
  <TitlesOfParts>
    <vt:vector size="36" baseType="lpstr">
      <vt:lpstr>ＭＳ Ｐゴシック</vt:lpstr>
      <vt:lpstr>Yu Mincho</vt:lpstr>
      <vt:lpstr>Aptos</vt:lpstr>
      <vt:lpstr>Arial</vt:lpstr>
      <vt:lpstr>Calibri</vt:lpstr>
      <vt:lpstr>Clarendon LT Std Roman</vt:lpstr>
      <vt:lpstr>Google Sans</vt:lpstr>
      <vt:lpstr>Times New Roman</vt:lpstr>
      <vt:lpstr>Wingdings</vt:lpstr>
      <vt:lpstr>Office-teema</vt:lpstr>
      <vt:lpstr>PowerPoint-esitys</vt:lpstr>
      <vt:lpstr>Mikä on Lappi-sopimus?</vt:lpstr>
      <vt:lpstr>Lappi-sopimus on  maakunnan kehittämisstrategia</vt:lpstr>
      <vt:lpstr>Maakunnallinen suunnittelujärjestelmä</vt:lpstr>
      <vt:lpstr>PowerPoint-esitys</vt:lpstr>
      <vt:lpstr>Luonnoksen sisällysluettelo</vt:lpstr>
      <vt:lpstr>PowerPoint-esitys</vt:lpstr>
      <vt:lpstr>PowerPoint-esitys</vt:lpstr>
      <vt:lpstr>Lappi arktisessa toimintaympäristössä</vt:lpstr>
      <vt:lpstr>PowerPoint-esitys</vt:lpstr>
      <vt:lpstr>PowerPoint-esitys</vt:lpstr>
      <vt:lpstr>Aluerakennekartta suunnittelun pohjana</vt:lpstr>
      <vt:lpstr>PowerPoint-esitys</vt:lpstr>
      <vt:lpstr>PowerPoint-esitys</vt:lpstr>
      <vt:lpstr>PowerPoint-esitys</vt:lpstr>
      <vt:lpstr>Painopisteiden sijasta SDG:ta johdetut missiot (kehittämistehtävät)</vt:lpstr>
      <vt:lpstr>Alustavia sisältöjä: Missiot</vt:lpstr>
      <vt:lpstr>Missio 1: Kestävästi menestyvä Lappi / Kestävästi elinvoimainen Lappi  </vt:lpstr>
      <vt:lpstr>Missio 2: Vetovoimainen Lappi</vt:lpstr>
      <vt:lpstr>Missio 3:Kilpailukykyinen ja uudistuva Lappi</vt:lpstr>
      <vt:lpstr>Missio 4: Ilmastoviisas ja luontopositiivinen Lappi</vt:lpstr>
      <vt:lpstr>Missio 5: Yhteinen Lappi</vt:lpstr>
      <vt:lpstr>Saamelaiskulttuuriosio</vt:lpstr>
      <vt:lpstr>PowerPoint-esitys</vt:lpstr>
      <vt:lpstr>PowerPoint-esitys</vt:lpstr>
      <vt:lpstr>PowerPoint-esitys</vt:lpstr>
    </vt:vector>
  </TitlesOfParts>
  <Company>Lapin Liitto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Lintula Jenni Lapin liitto</dc:creator>
  <cp:lastModifiedBy>Tavaila Rasmus Lapin liitto</cp:lastModifiedBy>
  <cp:revision>7</cp:revision>
  <cp:lastPrinted>2021-05-12T11:59:26Z</cp:lastPrinted>
  <dcterms:created xsi:type="dcterms:W3CDTF">2021-04-28T12:20:25Z</dcterms:created>
  <dcterms:modified xsi:type="dcterms:W3CDTF">2025-05-02T06:58:06Z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0x01010014C48E9FA369A6479373955332C019B0</vt:lpwstr>
  </property>
  <property fmtid="{D5CDD505-2E9C-101B-9397-08002B2CF9AE}" pid="3" name="MediaServiceImageTags">
    <vt:lpwstr/>
  </property>
</Properties>
</file>